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97" r:id="rId3"/>
    <p:sldId id="298" r:id="rId4"/>
    <p:sldId id="299" r:id="rId5"/>
    <p:sldId id="283" r:id="rId6"/>
    <p:sldId id="293" r:id="rId7"/>
    <p:sldId id="286" r:id="rId8"/>
    <p:sldId id="284" r:id="rId9"/>
    <p:sldId id="288" r:id="rId10"/>
    <p:sldId id="315" r:id="rId11"/>
    <p:sldId id="289" r:id="rId12"/>
    <p:sldId id="320" r:id="rId13"/>
    <p:sldId id="290" r:id="rId14"/>
    <p:sldId id="300" r:id="rId15"/>
    <p:sldId id="287" r:id="rId16"/>
    <p:sldId id="321" r:id="rId17"/>
    <p:sldId id="285" r:id="rId18"/>
    <p:sldId id="327" r:id="rId19"/>
    <p:sldId id="282" r:id="rId20"/>
    <p:sldId id="302" r:id="rId21"/>
    <p:sldId id="334" r:id="rId22"/>
    <p:sldId id="317" r:id="rId23"/>
    <p:sldId id="330" r:id="rId24"/>
    <p:sldId id="319" r:id="rId25"/>
    <p:sldId id="304" r:id="rId26"/>
    <p:sldId id="323" r:id="rId27"/>
    <p:sldId id="329" r:id="rId28"/>
    <p:sldId id="310" r:id="rId29"/>
    <p:sldId id="333" r:id="rId30"/>
    <p:sldId id="331" r:id="rId31"/>
    <p:sldId id="335" r:id="rId32"/>
    <p:sldId id="314" r:id="rId33"/>
    <p:sldId id="316" r:id="rId34"/>
    <p:sldId id="328" r:id="rId35"/>
    <p:sldId id="332" r:id="rId36"/>
    <p:sldId id="326" r:id="rId37"/>
    <p:sldId id="325" r:id="rId38"/>
    <p:sldId id="301" r:id="rId39"/>
    <p:sldId id="270" r:id="rId40"/>
    <p:sldId id="278" r:id="rId41"/>
    <p:sldId id="269" r:id="rId42"/>
    <p:sldId id="268" r:id="rId43"/>
    <p:sldId id="279" r:id="rId44"/>
    <p:sldId id="280" r:id="rId45"/>
    <p:sldId id="277" r:id="rId46"/>
    <p:sldId id="281" r:id="rId4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iVEdAJrgN3ZPUYzuHwTbUgpcce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0000FF"/>
    <a:srgbClr val="540000"/>
    <a:srgbClr val="F3813A"/>
    <a:srgbClr val="3F6EC3"/>
    <a:srgbClr val="D6A800"/>
    <a:srgbClr val="DFB82D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df112aa55_0_45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2ddf112aa5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6086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df112aa55_0_45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g2ddf112aa5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df112aa55_0_45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ddf112aa5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df112aa55_0_45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2ddf112aa5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df112aa55_0_45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g2ddf112aa5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df112aa55_0_45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2ddf112aa5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1889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df112aa55_0_45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g2ddf112aa5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2855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607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8186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0024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939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085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5662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df112aa55_0_45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2ddf112aa5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70C0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7"/>
          <p:cNvSpPr/>
          <p:nvPr/>
        </p:nvSpPr>
        <p:spPr>
          <a:xfrm>
            <a:off x="0" y="-10160"/>
            <a:ext cx="12192000" cy="68681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7"/>
          <p:cNvSpPr/>
          <p:nvPr/>
        </p:nvSpPr>
        <p:spPr>
          <a:xfrm>
            <a:off x="0" y="0"/>
            <a:ext cx="12192000" cy="629587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627691" y="1"/>
            <a:ext cx="10515600" cy="103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 rot="5400000">
            <a:off x="3662071" y="-1514766"/>
            <a:ext cx="486785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627691" y="1"/>
            <a:ext cx="10515600" cy="103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body" idx="1"/>
          </p:nvPr>
        </p:nvSpPr>
        <p:spPr>
          <a:xfrm>
            <a:off x="838200" y="1309105"/>
            <a:ext cx="10515600" cy="4867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627691" y="1"/>
            <a:ext cx="10515600" cy="103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627691" y="1"/>
            <a:ext cx="10515600" cy="103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ED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838200" y="1309105"/>
            <a:ext cx="10515600" cy="4867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6"/>
          <p:cNvSpPr/>
          <p:nvPr/>
        </p:nvSpPr>
        <p:spPr>
          <a:xfrm>
            <a:off x="0" y="1"/>
            <a:ext cx="12192000" cy="109043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6"/>
          <p:cNvSpPr/>
          <p:nvPr/>
        </p:nvSpPr>
        <p:spPr>
          <a:xfrm>
            <a:off x="0" y="1033411"/>
            <a:ext cx="12192000" cy="570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6"/>
          <p:cNvSpPr txBox="1">
            <a:spLocks noGrp="1"/>
          </p:cNvSpPr>
          <p:nvPr>
            <p:ph type="title"/>
          </p:nvPr>
        </p:nvSpPr>
        <p:spPr>
          <a:xfrm>
            <a:off x="627691" y="1"/>
            <a:ext cx="10515600" cy="103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arpathy/nanoGPT" TargetMode="External"/><Relationship Id="rId3" Type="http://schemas.openxmlformats.org/officeDocument/2006/relationships/hyperlink" Target="https://pytorch.org/tutorials/beginner/chatbot_tutorial.html" TargetMode="External"/><Relationship Id="rId7" Type="http://schemas.openxmlformats.org/officeDocument/2006/relationships/hyperlink" Target="https://github.com/karpathy/micrograd" TargetMode="External"/><Relationship Id="rId2" Type="http://schemas.openxmlformats.org/officeDocument/2006/relationships/hyperlink" Target="https://bbycroft.net/ll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playlist?list=PLAqhIrjkxbuWI23v9cThsA9GvCAUhRvKZ" TargetMode="External"/><Relationship Id="rId5" Type="http://schemas.openxmlformats.org/officeDocument/2006/relationships/hyperlink" Target="https://arxiv.org/abs/2005.14165" TargetMode="External"/><Relationship Id="rId4" Type="http://schemas.openxmlformats.org/officeDocument/2006/relationships/hyperlink" Target="https://arxiv.org/abs/1706.03762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jpg"/><Relationship Id="rId7" Type="http://schemas.openxmlformats.org/officeDocument/2006/relationships/hyperlink" Target="https://arxiv.org/abs/2005.1416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6.03762" TargetMode="External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btext2.readthedocs.io/en/lates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ai/tiktoken" TargetMode="External"/><Relationship Id="rId5" Type="http://schemas.openxmlformats.org/officeDocument/2006/relationships/hyperlink" Target="https://github.com/google/sentencepiece" TargetMode="External"/><Relationship Id="rId4" Type="http://schemas.openxmlformats.org/officeDocument/2006/relationships/hyperlink" Target="https://huggingface.co/datasets?sort=downloads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/>
          <p:nvPr/>
        </p:nvSpPr>
        <p:spPr>
          <a:xfrm flipH="1">
            <a:off x="802413" y="25820"/>
            <a:ext cx="557235" cy="557235"/>
          </a:xfrm>
          <a:prstGeom prst="lightningBolt">
            <a:avLst/>
          </a:prstGeom>
          <a:solidFill>
            <a:srgbClr val="FFFF00"/>
          </a:solidFill>
          <a:ln w="19050" cap="flat" cmpd="sng">
            <a:solidFill>
              <a:srgbClr val="BFAA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496189" y="36758"/>
            <a:ext cx="116271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SURG</a:t>
            </a:r>
            <a:endParaRPr sz="3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173573" y="-44731"/>
            <a:ext cx="779270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ML/CSV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: Prompted Response LLMs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00"/>
                </a:solidFill>
                <a:latin typeface="Calibri"/>
                <a:cs typeface="Calibri"/>
                <a:sym typeface="Calibri"/>
              </a:rPr>
              <a:t>Jonah Belback</a:t>
            </a:r>
            <a:endParaRPr dirty="0"/>
          </a:p>
        </p:txBody>
      </p:sp>
      <p:pic>
        <p:nvPicPr>
          <p:cNvPr id="96" name="Google Shape;96;p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8427" y="-24870"/>
            <a:ext cx="2121420" cy="679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"/>
          <p:cNvGrpSpPr>
            <a:grpSpLocks noGrp="1" noUngrp="1" noRot="1" noMove="1" noResize="1"/>
          </p:cNvGrpSpPr>
          <p:nvPr/>
        </p:nvGrpSpPr>
        <p:grpSpPr>
          <a:xfrm>
            <a:off x="41554" y="868682"/>
            <a:ext cx="6008108" cy="2816352"/>
            <a:chOff x="29980" y="941832"/>
            <a:chExt cx="6003536" cy="2716939"/>
          </a:xfrm>
        </p:grpSpPr>
        <p:sp>
          <p:nvSpPr>
            <p:cNvPr id="98" name="Google Shape;98;p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38735" y="941832"/>
              <a:ext cx="1594781" cy="2716939"/>
            </a:xfrm>
            <a:prstGeom prst="round2DiagRect">
              <a:avLst>
                <a:gd name="adj1" fmla="val 14421"/>
                <a:gd name="adj2" fmla="val 0"/>
              </a:avLst>
            </a:prstGeom>
            <a:solidFill>
              <a:srgbClr val="DEEB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80" y="941832"/>
              <a:ext cx="4846939" cy="271693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4003" y="714667"/>
            <a:ext cx="5721531" cy="315894"/>
          </a:xfrm>
          <a:prstGeom prst="rect">
            <a:avLst/>
          </a:prstGeom>
          <a:gradFill>
            <a:gsLst>
              <a:gs pos="0">
                <a:srgbClr val="26639A"/>
              </a:gs>
              <a:gs pos="100000">
                <a:srgbClr val="20538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I. Goals, Motivations, and Challenges</a:t>
            </a:r>
            <a:endParaRPr dirty="0"/>
          </a:p>
        </p:txBody>
      </p:sp>
      <p:grpSp>
        <p:nvGrpSpPr>
          <p:cNvPr id="101" name="Google Shape;101;p1"/>
          <p:cNvGrpSpPr>
            <a:grpSpLocks noGrp="1" noUngrp="1" noRot="1" noMove="1" noResize="1"/>
          </p:cNvGrpSpPr>
          <p:nvPr/>
        </p:nvGrpSpPr>
        <p:grpSpPr>
          <a:xfrm flipH="1">
            <a:off x="6142340" y="868681"/>
            <a:ext cx="6008108" cy="3924649"/>
            <a:chOff x="29980" y="941832"/>
            <a:chExt cx="6003536" cy="2716939"/>
          </a:xfrm>
        </p:grpSpPr>
        <p:sp>
          <p:nvSpPr>
            <p:cNvPr id="102" name="Google Shape;102;p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0564" y="941832"/>
              <a:ext cx="1472952" cy="2716939"/>
            </a:xfrm>
            <a:prstGeom prst="round2DiagRect">
              <a:avLst>
                <a:gd name="adj1" fmla="val 14421"/>
                <a:gd name="adj2" fmla="val 0"/>
              </a:avLst>
            </a:prstGeom>
            <a:solidFill>
              <a:srgbClr val="FBE5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80" y="941832"/>
              <a:ext cx="4846939" cy="2716939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1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6286468" y="714667"/>
            <a:ext cx="5721530" cy="315894"/>
          </a:xfrm>
          <a:prstGeom prst="rect">
            <a:avLst/>
          </a:prstGeom>
          <a:gradFill>
            <a:gsLst>
              <a:gs pos="0">
                <a:srgbClr val="9C4910"/>
              </a:gs>
              <a:gs pos="100000">
                <a:srgbClr val="76370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III. Progress and Achievements</a:t>
            </a:r>
            <a:endParaRPr/>
          </a:p>
        </p:txBody>
      </p:sp>
      <p:grpSp>
        <p:nvGrpSpPr>
          <p:cNvPr id="105" name="Google Shape;105;p1"/>
          <p:cNvGrpSpPr>
            <a:grpSpLocks noGrp="1" noUngrp="1" noRot="1" noMove="1" noResize="1"/>
          </p:cNvGrpSpPr>
          <p:nvPr/>
        </p:nvGrpSpPr>
        <p:grpSpPr>
          <a:xfrm>
            <a:off x="76822" y="3958762"/>
            <a:ext cx="6008108" cy="2816352"/>
            <a:chOff x="29980" y="941832"/>
            <a:chExt cx="6003536" cy="2716939"/>
          </a:xfrm>
        </p:grpSpPr>
        <p:sp>
          <p:nvSpPr>
            <p:cNvPr id="106" name="Google Shape;106;p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8936" y="941832"/>
              <a:ext cx="1424580" cy="2716939"/>
            </a:xfrm>
            <a:prstGeom prst="round2DiagRect">
              <a:avLst>
                <a:gd name="adj1" fmla="val 14421"/>
                <a:gd name="adj2" fmla="val 0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80" y="941832"/>
              <a:ext cx="4846939" cy="2716939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4003" y="3804747"/>
            <a:ext cx="5721531" cy="315894"/>
          </a:xfrm>
          <a:prstGeom prst="rect">
            <a:avLst/>
          </a:prstGeom>
          <a:gradFill>
            <a:gsLst>
              <a:gs pos="0">
                <a:srgbClr val="9A7200"/>
              </a:gs>
              <a:gs pos="100000">
                <a:srgbClr val="826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II. Approach and Methods </a:t>
            </a:r>
            <a:endParaRPr/>
          </a:p>
        </p:txBody>
      </p:sp>
      <p:grpSp>
        <p:nvGrpSpPr>
          <p:cNvPr id="109" name="Google Shape;109;p1"/>
          <p:cNvGrpSpPr>
            <a:grpSpLocks noGrp="1" noUngrp="1" noRot="1" noMove="1" noResize="1"/>
          </p:cNvGrpSpPr>
          <p:nvPr/>
        </p:nvGrpSpPr>
        <p:grpSpPr>
          <a:xfrm flipH="1">
            <a:off x="6142337" y="5002082"/>
            <a:ext cx="6008109" cy="1773032"/>
            <a:chOff x="29981" y="941832"/>
            <a:chExt cx="6003537" cy="1958880"/>
          </a:xfrm>
        </p:grpSpPr>
        <p:sp>
          <p:nvSpPr>
            <p:cNvPr id="110" name="Google Shape;110;p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8938" y="941832"/>
              <a:ext cx="1424580" cy="1958880"/>
            </a:xfrm>
            <a:prstGeom prst="round2DiagRect">
              <a:avLst>
                <a:gd name="adj1" fmla="val 14421"/>
                <a:gd name="adj2" fmla="val 0"/>
              </a:avLst>
            </a:prstGeom>
            <a:solidFill>
              <a:srgbClr val="E2F0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81" y="941832"/>
              <a:ext cx="4846938" cy="1958880"/>
            </a:xfrm>
            <a:prstGeom prst="rect">
              <a:avLst/>
            </a:prstGeom>
            <a:solidFill>
              <a:srgbClr val="E2F0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6286468" y="4862139"/>
            <a:ext cx="5721530" cy="315894"/>
          </a:xfrm>
          <a:prstGeom prst="rect">
            <a:avLst/>
          </a:prstGeom>
          <a:gradFill>
            <a:gsLst>
              <a:gs pos="0">
                <a:srgbClr val="4F7E32"/>
              </a:gs>
              <a:gs pos="100000">
                <a:srgbClr val="3757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IV: Conclusions and Future Research</a:t>
            </a:r>
            <a:endParaRPr/>
          </a:p>
        </p:txBody>
      </p:sp>
      <p:sp>
        <p:nvSpPr>
          <p:cNvPr id="113" name="Google Shape;113;p1"/>
          <p:cNvSpPr txBox="1"/>
          <p:nvPr/>
        </p:nvSpPr>
        <p:spPr>
          <a:xfrm>
            <a:off x="82133" y="1037207"/>
            <a:ext cx="5721600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Create a LLM that can </a:t>
            </a:r>
            <a:r>
              <a:rPr lang="en-US" sz="1600" b="1" i="0" u="none" strike="noStrike" cap="none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respond to prompts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Learn how these things are created and how they work</a:t>
            </a:r>
            <a:endParaRPr sz="160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Made a LSTM Model for Junior Design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Want to understand how something like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ChatGPT works</a:t>
            </a:r>
            <a:endParaRPr sz="160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Never taken an ML class, a </a:t>
            </a:r>
            <a:r>
              <a:rPr lang="en-US" sz="1600" b="1" i="0" u="none" strike="noStrike" cap="none" dirty="0">
                <a:solidFill>
                  <a:srgbClr val="3F6EC3"/>
                </a:solidFill>
                <a:latin typeface="Calibri"/>
                <a:ea typeface="Calibri"/>
                <a:cs typeface="Calibri"/>
                <a:sym typeface="Calibri"/>
              </a:rPr>
              <a:t>lot to learn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Hard to learn mistakes until you let it train </a:t>
            </a:r>
            <a:r>
              <a:rPr lang="en-US" sz="1600" b="1" dirty="0">
                <a:solidFill>
                  <a:srgbClr val="3F6EC3"/>
                </a:solidFill>
                <a:latin typeface="Calibri"/>
                <a:cs typeface="Calibri"/>
                <a:sym typeface="Calibri"/>
              </a:rPr>
              <a:t>for a week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The hardest questions are </a:t>
            </a:r>
            <a:r>
              <a:rPr lang="en-US" sz="1600" b="1" dirty="0">
                <a:solidFill>
                  <a:schemeClr val="accent1"/>
                </a:solidFill>
                <a:latin typeface="Calibri"/>
                <a:cs typeface="Calibri"/>
                <a:sym typeface="Calibri"/>
              </a:rPr>
              <a:t>privatized</a:t>
            </a:r>
            <a:r>
              <a:rPr lang="en-US" sz="16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by corporations</a:t>
            </a:r>
            <a:endParaRPr dirty="0">
              <a:solidFill>
                <a:schemeClr val="tx1"/>
              </a:solidFill>
            </a:endParaRPr>
          </a:p>
          <a:p>
            <a:pPr marL="28575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600" b="1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"/>
          <p:cNvSpPr txBox="1"/>
          <p:nvPr/>
        </p:nvSpPr>
        <p:spPr>
          <a:xfrm>
            <a:off x="76822" y="4150861"/>
            <a:ext cx="532591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Research, Trail, Error, Progress, Repeat</a:t>
            </a:r>
            <a:endParaRPr sz="1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Learned things hands-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</a:t>
            </a:r>
            <a:r>
              <a:rPr lang="en-US" sz="1600" b="1" i="0" u="none" strike="noStrike" cap="none" dirty="0">
                <a:solidFill>
                  <a:srgbClr val="D6A800"/>
                </a:solidFill>
                <a:latin typeface="Calibri"/>
                <a:ea typeface="Calibri"/>
                <a:cs typeface="Calibri"/>
                <a:sym typeface="Calibri"/>
              </a:rPr>
              <a:t>in pieces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Trying out </a:t>
            </a:r>
            <a:r>
              <a:rPr lang="en-US" sz="1600" b="1" i="0" u="none" strike="noStrike" cap="none" dirty="0">
                <a:solidFill>
                  <a:srgbClr val="D6A800"/>
                </a:solidFill>
                <a:latin typeface="Calibri"/>
                <a:ea typeface="Calibri"/>
                <a:cs typeface="Calibri"/>
                <a:sym typeface="Calibri"/>
              </a:rPr>
              <a:t>different approaches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each step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Creating and trying out </a:t>
            </a:r>
            <a:r>
              <a:rPr lang="en-US" sz="1600" b="1" dirty="0">
                <a:solidFill>
                  <a:srgbClr val="D6A800"/>
                </a:solidFill>
                <a:latin typeface="Calibri"/>
                <a:cs typeface="Calibri"/>
                <a:sym typeface="Calibri"/>
              </a:rPr>
              <a:t>new models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Adjusting how models are trained</a:t>
            </a:r>
          </a:p>
        </p:txBody>
      </p:sp>
      <p:sp>
        <p:nvSpPr>
          <p:cNvPr id="115" name="Google Shape;115;p1"/>
          <p:cNvSpPr txBox="1"/>
          <p:nvPr/>
        </p:nvSpPr>
        <p:spPr>
          <a:xfrm>
            <a:off x="6240905" y="1037207"/>
            <a:ext cx="5951095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Got to the end with </a:t>
            </a:r>
            <a:r>
              <a:rPr lang="en-US" sz="1600" b="1" i="0" u="none" strike="noStrike" cap="none" dirty="0">
                <a:solidFill>
                  <a:srgbClr val="F3813A"/>
                </a:solidFill>
                <a:latin typeface="Calibri"/>
                <a:ea typeface="Calibri"/>
                <a:cs typeface="Calibri"/>
                <a:sym typeface="Calibri"/>
              </a:rPr>
              <a:t>three different types</a:t>
            </a:r>
            <a:r>
              <a:rPr lang="en-US" sz="1600" b="0" i="0" u="none" strike="noStrike" cap="none" dirty="0">
                <a:solidFill>
                  <a:srgbClr val="F3813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Models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of </a:t>
            </a:r>
            <a:r>
              <a:rPr lang="en-US" sz="1600" b="1" dirty="0">
                <a:solidFill>
                  <a:srgbClr val="F3813A"/>
                </a:solidFill>
                <a:latin typeface="Calibri"/>
                <a:ea typeface="Calibri"/>
                <a:cs typeface="Calibri"/>
                <a:sym typeface="Calibri"/>
              </a:rPr>
              <a:t>six </a:t>
            </a: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finished Models</a:t>
            </a:r>
            <a:endParaRPr sz="160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looking at the end output: </a:t>
            </a:r>
            <a:r>
              <a:rPr lang="en-US" sz="1600" b="1" dirty="0">
                <a:solidFill>
                  <a:srgbClr val="F3813A"/>
                </a:solidFill>
                <a:latin typeface="Calibri"/>
                <a:ea typeface="Calibri"/>
                <a:cs typeface="Calibri"/>
                <a:sym typeface="Calibri"/>
              </a:rPr>
              <a:t>Seq-Seq</a:t>
            </a:r>
            <a:r>
              <a:rPr lang="en-US" sz="1600" b="1" i="0" u="none" strike="noStrike" cap="none" dirty="0">
                <a:solidFill>
                  <a:srgbClr val="F3813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produced the best responses to it’s prompts, but didn’t make a “Good” Model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Decoder experiment </a:t>
            </a:r>
            <a:r>
              <a:rPr lang="en-US" sz="1600" b="1" dirty="0">
                <a:solidFill>
                  <a:srgbClr val="F3813A"/>
                </a:solidFill>
                <a:latin typeface="Calibri"/>
                <a:ea typeface="Calibri"/>
                <a:cs typeface="Calibri"/>
                <a:sym typeface="Calibri"/>
              </a:rPr>
              <a:t>failed</a:t>
            </a:r>
            <a:endParaRPr lang="en-US" sz="1600" b="1" i="0" u="none" strike="noStrike" cap="none" dirty="0">
              <a:solidFill>
                <a:srgbClr val="F381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"/>
          <p:cNvSpPr txBox="1"/>
          <p:nvPr/>
        </p:nvSpPr>
        <p:spPr>
          <a:xfrm>
            <a:off x="6240905" y="5181360"/>
            <a:ext cx="5951095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Achieved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of LLMs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Transformer, LSTM, Seq-Seq, RNNs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Tokenization, Positioning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Messed around and found out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Steps/Lessons Learned</a:t>
            </a:r>
            <a:endParaRPr lang="en-US"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CRC sooner</a:t>
            </a:r>
            <a:endParaRPr dirty="0"/>
          </a:p>
          <a:p>
            <a:pPr marL="28575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1145763" y="316494"/>
            <a:ext cx="1162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"/>
          <p:cNvSpPr txBox="1"/>
          <p:nvPr/>
        </p:nvSpPr>
        <p:spPr>
          <a:xfrm>
            <a:off x="9658" y="-26428"/>
            <a:ext cx="8140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SHREC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"/>
          <p:cNvSpPr txBox="1"/>
          <p:nvPr/>
        </p:nvSpPr>
        <p:spPr>
          <a:xfrm>
            <a:off x="-234797" y="316494"/>
            <a:ext cx="1162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2024</a:t>
            </a:r>
            <a:endParaRPr sz="20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17;p1">
            <a:extLst>
              <a:ext uri="{FF2B5EF4-FFF2-40B4-BE49-F238E27FC236}">
                <a16:creationId xmlns:a16="http://schemas.microsoft.com/office/drawing/2014/main" id="{CF0E35D2-4528-BB22-E423-0D7238EB2BBE}"/>
              </a:ext>
            </a:extLst>
          </p:cNvPr>
          <p:cNvSpPr txBox="1"/>
          <p:nvPr/>
        </p:nvSpPr>
        <p:spPr>
          <a:xfrm>
            <a:off x="4303186" y="1035204"/>
            <a:ext cx="174479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LLM:</a:t>
            </a:r>
            <a:r>
              <a:rPr lang="en-US" sz="900" i="0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Language Learning Model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ML: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Machine Learning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LSTM: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Long short-term Memory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graph of a graph showing a number of steps&#10;&#10;Description automatically generated with medium confidence">
            <a:extLst>
              <a:ext uri="{FF2B5EF4-FFF2-40B4-BE49-F238E27FC236}">
                <a16:creationId xmlns:a16="http://schemas.microsoft.com/office/drawing/2014/main" id="{451FD705-28BF-D88D-8D40-FA432ADF6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916" y="4204704"/>
            <a:ext cx="1948449" cy="1488814"/>
          </a:xfrm>
          <a:prstGeom prst="rect">
            <a:avLst/>
          </a:prstGeom>
        </p:spPr>
      </p:pic>
      <p:pic>
        <p:nvPicPr>
          <p:cNvPr id="7" name="Picture 6" descr="A diagram of a multi-tasking process&#10;&#10;Description automatically generated">
            <a:extLst>
              <a:ext uri="{FF2B5EF4-FFF2-40B4-BE49-F238E27FC236}">
                <a16:creationId xmlns:a16="http://schemas.microsoft.com/office/drawing/2014/main" id="{07C3A2ED-B7E5-DF45-8C23-AABC44A0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16" y="5427369"/>
            <a:ext cx="4302356" cy="10432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FD2F-EAA2-E9F8-5F7D-FA6FDCF2A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543" y="6474531"/>
            <a:ext cx="2915057" cy="209579"/>
          </a:xfrm>
          <a:prstGeom prst="rect">
            <a:avLst/>
          </a:prstGeom>
        </p:spPr>
      </p:pic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DC7560A-483A-3BA4-C5EB-49DB9CF0DA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729" y="2877800"/>
            <a:ext cx="3262773" cy="11934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5DE6F1-F057-17D0-9A8F-D7DC756157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9216" y="2881193"/>
            <a:ext cx="2233948" cy="17330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A9E3-BED9-FE7E-50BB-5BF1A35B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Seq-Seq</a:t>
            </a:r>
            <a:r>
              <a:rPr lang="en-US" dirty="0"/>
              <a:t>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D8552-8CD4-2CFD-7FE9-4D7F603DE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550" y="1298936"/>
            <a:ext cx="8899557" cy="30286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Predecessor to LSTMs, predecessor to Transformers</a:t>
            </a:r>
          </a:p>
          <a:p>
            <a:r>
              <a:rPr lang="en-US" dirty="0"/>
              <a:t>Attends to different parts of the input </a:t>
            </a:r>
            <a:r>
              <a:rPr lang="en-US" b="1" dirty="0"/>
              <a:t>Sequentially</a:t>
            </a:r>
          </a:p>
          <a:p>
            <a:pPr lvl="1"/>
            <a:r>
              <a:rPr lang="en-US" dirty="0"/>
              <a:t>Same with </a:t>
            </a:r>
            <a:r>
              <a:rPr lang="en-US" u="sng" dirty="0"/>
              <a:t>LSTMs</a:t>
            </a:r>
          </a:p>
          <a:p>
            <a:pPr lvl="1"/>
            <a:r>
              <a:rPr lang="en-US" u="sng" dirty="0"/>
              <a:t>Transformers</a:t>
            </a:r>
            <a:r>
              <a:rPr lang="en-US" dirty="0"/>
              <a:t> address it </a:t>
            </a:r>
            <a:r>
              <a:rPr lang="en-US" b="1" dirty="0"/>
              <a:t>Simultaneously</a:t>
            </a:r>
          </a:p>
          <a:p>
            <a:r>
              <a:rPr lang="en-US" dirty="0"/>
              <a:t>Vanishing Gradient problem</a:t>
            </a:r>
          </a:p>
          <a:p>
            <a:pPr lvl="1"/>
            <a:r>
              <a:rPr lang="en-US" b="1" dirty="0"/>
              <a:t>Cannot</a:t>
            </a:r>
            <a:r>
              <a:rPr lang="en-US" dirty="0"/>
              <a:t> learn </a:t>
            </a:r>
            <a:r>
              <a:rPr lang="en-US" b="1" dirty="0"/>
              <a:t>small</a:t>
            </a:r>
            <a:r>
              <a:rPr lang="en-US" dirty="0"/>
              <a:t> details, fixed in LSTM</a:t>
            </a:r>
          </a:p>
          <a:p>
            <a:pPr lvl="1"/>
            <a:r>
              <a:rPr lang="en-US" dirty="0"/>
              <a:t>Problem doesn’t exist in Transformers, not </a:t>
            </a:r>
            <a:r>
              <a:rPr lang="en-US" b="1" dirty="0"/>
              <a:t>RNN</a:t>
            </a:r>
            <a:r>
              <a:rPr lang="en-US" dirty="0"/>
              <a:t> based</a:t>
            </a:r>
          </a:p>
        </p:txBody>
      </p:sp>
      <p:pic>
        <p:nvPicPr>
          <p:cNvPr id="5" name="Picture 4" descr="A diagram of a system&#10;&#10;Description automatically generated">
            <a:extLst>
              <a:ext uri="{FF2B5EF4-FFF2-40B4-BE49-F238E27FC236}">
                <a16:creationId xmlns:a16="http://schemas.microsoft.com/office/drawing/2014/main" id="{BA5CFB03-76E2-FE8B-BFFA-A295BC718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66" y="4072741"/>
            <a:ext cx="7315200" cy="26289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589F352-68BE-0247-D0B1-1A69EABBD0F9}"/>
              </a:ext>
            </a:extLst>
          </p:cNvPr>
          <p:cNvGrpSpPr/>
          <p:nvPr/>
        </p:nvGrpSpPr>
        <p:grpSpPr>
          <a:xfrm>
            <a:off x="9162107" y="1769716"/>
            <a:ext cx="2585540" cy="2453489"/>
            <a:chOff x="9337878" y="1298936"/>
            <a:chExt cx="2585540" cy="245348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2B1A50-03F4-37C4-B480-335F183C6EF4}"/>
                </a:ext>
              </a:extLst>
            </p:cNvPr>
            <p:cNvGrpSpPr/>
            <p:nvPr/>
          </p:nvGrpSpPr>
          <p:grpSpPr>
            <a:xfrm>
              <a:off x="9337878" y="1298936"/>
              <a:ext cx="1606236" cy="2453489"/>
              <a:chOff x="9330350" y="1231270"/>
              <a:chExt cx="1606236" cy="2453489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B634814-A3DB-4DB4-5A03-A508F321F4A4}"/>
                  </a:ext>
                </a:extLst>
              </p:cNvPr>
              <p:cNvSpPr/>
              <p:nvPr/>
            </p:nvSpPr>
            <p:spPr>
              <a:xfrm>
                <a:off x="9330350" y="1231270"/>
                <a:ext cx="1606236" cy="245348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417E9C91-D00A-14BF-589E-9CAACE607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69419" y="1368887"/>
                <a:ext cx="1328098" cy="2130065"/>
              </a:xfrm>
              <a:prstGeom prst="rect">
                <a:avLst/>
              </a:prstGeom>
            </p:spPr>
          </p:pic>
        </p:grp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8C5C2FD3-585B-9553-FC6B-F830A9E2BCCB}"/>
                </a:ext>
              </a:extLst>
            </p:cNvPr>
            <p:cNvSpPr/>
            <p:nvPr/>
          </p:nvSpPr>
          <p:spPr>
            <a:xfrm>
              <a:off x="10628771" y="1937442"/>
              <a:ext cx="400094" cy="1077362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05E601-361F-F66E-CFC7-D145D9142C5A}"/>
                </a:ext>
              </a:extLst>
            </p:cNvPr>
            <p:cNvSpPr txBox="1"/>
            <p:nvPr/>
          </p:nvSpPr>
          <p:spPr>
            <a:xfrm>
              <a:off x="11010759" y="2254313"/>
              <a:ext cx="912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Structure of RNNs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68C5228-996F-4C4C-DA38-4883CEA19E6D}"/>
              </a:ext>
            </a:extLst>
          </p:cNvPr>
          <p:cNvSpPr txBox="1"/>
          <p:nvPr/>
        </p:nvSpPr>
        <p:spPr>
          <a:xfrm>
            <a:off x="9500669" y="1057606"/>
            <a:ext cx="27048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RNN: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Recurrent Neural Network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LSTM: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Long short-term Memory</a:t>
            </a:r>
            <a:endParaRPr lang="en-US" sz="1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9459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0419-D5A4-5F5C-2AFD-23A05026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</a:t>
            </a:r>
            <a:r>
              <a:rPr lang="en-US" u="sng" dirty="0"/>
              <a:t>Transformer</a:t>
            </a:r>
            <a:r>
              <a:rPr lang="en-US" dirty="0"/>
              <a:t> Models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FE56414-D424-49F7-9440-F885AEA1C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6927" y="1240333"/>
            <a:ext cx="8709251" cy="4867858"/>
          </a:xfrm>
        </p:spPr>
        <p:txBody>
          <a:bodyPr/>
          <a:lstStyle/>
          <a:p>
            <a:r>
              <a:rPr lang="en-US" dirty="0"/>
              <a:t>GPT-2 is a Decoder only model</a:t>
            </a:r>
          </a:p>
          <a:p>
            <a:pPr lvl="1"/>
            <a:r>
              <a:rPr lang="en-US" dirty="0"/>
              <a:t>Predicts the Next Token in succession with a “context” of several characters before it</a:t>
            </a:r>
          </a:p>
          <a:p>
            <a:endParaRPr lang="en-US" dirty="0"/>
          </a:p>
          <a:p>
            <a:r>
              <a:rPr lang="en-US" dirty="0"/>
              <a:t>Could be worked in a ‘Question-&gt;Answer’ format</a:t>
            </a:r>
          </a:p>
          <a:p>
            <a:pPr lvl="1"/>
            <a:r>
              <a:rPr lang="en-US" dirty="0"/>
              <a:t>but would lack the ability to “understand” the connections between the Question and the Answer</a:t>
            </a:r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3A545556-3CC9-30D0-4220-BEE423A7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7" y="1240333"/>
            <a:ext cx="2102485" cy="55046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C1B3C1-48F5-470B-99A9-6538F2B29E74}"/>
              </a:ext>
            </a:extLst>
          </p:cNvPr>
          <p:cNvSpPr txBox="1"/>
          <p:nvPr/>
        </p:nvSpPr>
        <p:spPr>
          <a:xfrm>
            <a:off x="2832350" y="5542312"/>
            <a:ext cx="254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half of a Transformer,</a:t>
            </a:r>
          </a:p>
          <a:p>
            <a:r>
              <a:rPr lang="en-US" dirty="0"/>
              <a:t>The Separated Decoder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5403C9F-2675-C17F-A176-766089540BE1}"/>
              </a:ext>
            </a:extLst>
          </p:cNvPr>
          <p:cNvCxnSpPr>
            <a:cxnSpLocks/>
          </p:cNvCxnSpPr>
          <p:nvPr/>
        </p:nvCxnSpPr>
        <p:spPr>
          <a:xfrm flipH="1" flipV="1">
            <a:off x="2279373" y="5542312"/>
            <a:ext cx="592733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714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0F5AF-EF4F-AC30-9512-353809833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Pretraining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6A1F6-0657-E2BD-F56A-5CD1AD283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0" y="1309105"/>
            <a:ext cx="7035800" cy="4867858"/>
          </a:xfrm>
        </p:spPr>
        <p:txBody>
          <a:bodyPr/>
          <a:lstStyle/>
          <a:p>
            <a:r>
              <a:rPr lang="en-US" dirty="0"/>
              <a:t>Given &lt;Input&gt;, find what </a:t>
            </a:r>
            <a:r>
              <a:rPr lang="en-US" b="1" dirty="0"/>
              <a:t>follows</a:t>
            </a:r>
            <a:endParaRPr lang="en-US" dirty="0"/>
          </a:p>
          <a:p>
            <a:r>
              <a:rPr lang="en-US" dirty="0"/>
              <a:t>Training (By-Char)</a:t>
            </a:r>
          </a:p>
          <a:p>
            <a:pPr lvl="1"/>
            <a:r>
              <a:rPr lang="en-US" dirty="0"/>
              <a:t>Input— “Jonah was seen outside today.”</a:t>
            </a:r>
          </a:p>
          <a:p>
            <a:pPr lvl="1"/>
            <a:r>
              <a:rPr lang="en-US" dirty="0"/>
              <a:t>Comparison— “</a:t>
            </a:r>
            <a:r>
              <a:rPr lang="en-US" dirty="0" err="1"/>
              <a:t>onah</a:t>
            </a:r>
            <a:r>
              <a:rPr lang="en-US" dirty="0"/>
              <a:t> was seen outside today.”</a:t>
            </a:r>
          </a:p>
          <a:p>
            <a:r>
              <a:rPr lang="en-US" dirty="0"/>
              <a:t>Generation (By-Char)</a:t>
            </a:r>
          </a:p>
          <a:p>
            <a:pPr lvl="1"/>
            <a:r>
              <a:rPr lang="en-US" dirty="0"/>
              <a:t>Init Input—”Hi”</a:t>
            </a:r>
          </a:p>
          <a:p>
            <a:pPr lvl="1"/>
            <a:r>
              <a:rPr lang="en-US" dirty="0"/>
              <a:t>Output1,Input2—”Hi “</a:t>
            </a:r>
          </a:p>
          <a:p>
            <a:pPr lvl="1"/>
            <a:r>
              <a:rPr lang="en-US" dirty="0"/>
              <a:t>Output2,Input3—”Hi t”</a:t>
            </a:r>
          </a:p>
          <a:p>
            <a:pPr lvl="1"/>
            <a:r>
              <a:rPr lang="en-US" dirty="0"/>
              <a:t>Output3,Input4—”Hi </a:t>
            </a:r>
            <a:r>
              <a:rPr lang="en-US" dirty="0" err="1"/>
              <a:t>th</a:t>
            </a:r>
            <a:r>
              <a:rPr lang="en-US" dirty="0"/>
              <a:t>”</a:t>
            </a:r>
          </a:p>
          <a:p>
            <a:pPr marL="571500" lvl="1" indent="0">
              <a:buNone/>
            </a:pPr>
            <a:r>
              <a:rPr lang="en-US" dirty="0"/>
              <a:t>….</a:t>
            </a:r>
          </a:p>
          <a:p>
            <a:pPr lvl="1"/>
            <a:r>
              <a:rPr lang="en-US" dirty="0"/>
              <a:t>Output7,Input8—”Hi there.”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520FACE-3E85-B87C-4EB0-F3EA090F0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7" t="14702" r="66906" b="5279"/>
          <a:stretch/>
        </p:blipFill>
        <p:spPr>
          <a:xfrm>
            <a:off x="292100" y="1309105"/>
            <a:ext cx="3594100" cy="5237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F685FC-3D2F-A2DA-09CF-3422FB635CA0}"/>
              </a:ext>
            </a:extLst>
          </p:cNvPr>
          <p:cNvSpPr txBox="1"/>
          <p:nvPr/>
        </p:nvSpPr>
        <p:spPr>
          <a:xfrm>
            <a:off x="9361283" y="3630440"/>
            <a:ext cx="2538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off the comparison of &lt;Input, </a:t>
            </a:r>
            <a:r>
              <a:rPr lang="en-US" b="1" dirty="0"/>
              <a:t>right-shifted</a:t>
            </a:r>
            <a:r>
              <a:rPr lang="en-US" dirty="0"/>
              <a:t> 1&gt;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FB9A08-6CDF-F778-EF7B-75CCEBE7DA7B}"/>
              </a:ext>
            </a:extLst>
          </p:cNvPr>
          <p:cNvCxnSpPr/>
          <p:nvPr/>
        </p:nvCxnSpPr>
        <p:spPr>
          <a:xfrm flipH="1" flipV="1">
            <a:off x="9732475" y="3168713"/>
            <a:ext cx="162963" cy="46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210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8D7DD-7972-94D3-7B75-C4C435E6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</a:t>
            </a:r>
            <a:r>
              <a:rPr lang="en-US" u="sng" dirty="0"/>
              <a:t>Transformer</a:t>
            </a:r>
            <a:r>
              <a:rPr lang="en-US" dirty="0"/>
              <a:t>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CACD-40C0-287A-C6EA-5959C0923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6230" y="1309104"/>
            <a:ext cx="7228832" cy="52546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GPT3+</a:t>
            </a:r>
          </a:p>
          <a:p>
            <a:r>
              <a:rPr lang="en-US" dirty="0"/>
              <a:t>Attaches an </a:t>
            </a:r>
            <a:r>
              <a:rPr lang="en-US" b="1" dirty="0"/>
              <a:t>Encoder</a:t>
            </a:r>
            <a:r>
              <a:rPr lang="en-US" dirty="0"/>
              <a:t> to better understand QA connections</a:t>
            </a:r>
          </a:p>
          <a:p>
            <a:pPr lvl="1"/>
            <a:r>
              <a:rPr lang="en-US" dirty="0"/>
              <a:t>First step is training the decoder separately, then attaching the encoder</a:t>
            </a:r>
          </a:p>
          <a:p>
            <a:r>
              <a:rPr lang="en-US" b="1" dirty="0"/>
              <a:t>Main function</a:t>
            </a:r>
            <a:r>
              <a:rPr lang="en-US" dirty="0"/>
              <a:t> is in Questions and Answers</a:t>
            </a:r>
          </a:p>
          <a:p>
            <a:pPr lvl="1"/>
            <a:r>
              <a:rPr lang="en-US" dirty="0"/>
              <a:t>Training not that different then Seq-Seq</a:t>
            </a:r>
          </a:p>
          <a:p>
            <a:r>
              <a:rPr lang="en-US" dirty="0" err="1"/>
              <a:t>Nx</a:t>
            </a:r>
            <a:r>
              <a:rPr lang="en-US" dirty="0"/>
              <a:t>: Number of </a:t>
            </a:r>
            <a:r>
              <a:rPr lang="en-US" b="1" dirty="0"/>
              <a:t>Sequential</a:t>
            </a:r>
            <a:r>
              <a:rPr lang="en-US" dirty="0"/>
              <a:t> layers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Wasn’t able to </a:t>
            </a:r>
            <a:r>
              <a:rPr lang="en-US" b="1" dirty="0"/>
              <a:t>make</a:t>
            </a:r>
            <a:r>
              <a:rPr lang="en-US" dirty="0"/>
              <a:t> in time</a:t>
            </a:r>
          </a:p>
          <a:p>
            <a:pPr lvl="1"/>
            <a:r>
              <a:rPr lang="en-US" dirty="0"/>
              <a:t>My main goal for the summer was to learn and try out every </a:t>
            </a:r>
            <a:r>
              <a:rPr lang="en-US" b="1" dirty="0"/>
              <a:t>twist/turn</a:t>
            </a:r>
            <a:r>
              <a:rPr lang="en-US" dirty="0"/>
              <a:t> on what I found</a:t>
            </a:r>
          </a:p>
          <a:p>
            <a:pPr lvl="1"/>
            <a:r>
              <a:rPr lang="en-US" dirty="0"/>
              <a:t>Was the very </a:t>
            </a:r>
            <a:r>
              <a:rPr lang="en-US" b="1" dirty="0"/>
              <a:t>next</a:t>
            </a:r>
            <a:r>
              <a:rPr lang="en-US" dirty="0"/>
              <a:t> item on my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6AB1C-A2DF-15EF-4AE2-F4D8A3111E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t="2737"/>
          <a:stretch/>
        </p:blipFill>
        <p:spPr>
          <a:xfrm>
            <a:off x="199530" y="1309105"/>
            <a:ext cx="3839111" cy="5318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ECA47F-ACFE-7C56-2C4E-BFF0639397ED}"/>
              </a:ext>
            </a:extLst>
          </p:cNvPr>
          <p:cNvSpPr txBox="1"/>
          <p:nvPr/>
        </p:nvSpPr>
        <p:spPr>
          <a:xfrm>
            <a:off x="386854" y="2377180"/>
            <a:ext cx="1683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2</a:t>
            </a:r>
            <a:r>
              <a:rPr lang="en-US" sz="1050" baseline="30000" dirty="0"/>
              <a:t>nd</a:t>
            </a:r>
            <a:r>
              <a:rPr lang="en-US" sz="1050" dirty="0"/>
              <a:t> Attention+AddNorm that feeds from Encoder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6004D0-5507-F93B-6B36-87276F20B675}"/>
              </a:ext>
            </a:extLst>
          </p:cNvPr>
          <p:cNvCxnSpPr/>
          <p:nvPr/>
        </p:nvCxnSpPr>
        <p:spPr>
          <a:xfrm>
            <a:off x="1738265" y="2797521"/>
            <a:ext cx="525101" cy="4707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39ECAF1-2B46-EF49-38D6-5F9F58EE3925}"/>
              </a:ext>
            </a:extLst>
          </p:cNvPr>
          <p:cNvSpPr/>
          <p:nvPr/>
        </p:nvSpPr>
        <p:spPr>
          <a:xfrm>
            <a:off x="2027976" y="3232089"/>
            <a:ext cx="1430447" cy="796705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43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4C9D1ED-F24D-A548-631B-03A62FD96E93}"/>
              </a:ext>
            </a:extLst>
          </p:cNvPr>
          <p:cNvSpPr/>
          <p:nvPr/>
        </p:nvSpPr>
        <p:spPr>
          <a:xfrm>
            <a:off x="1301253" y="3376713"/>
            <a:ext cx="3960883" cy="381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F58A10-5721-48C3-3F42-4E5ADEC16671}"/>
              </a:ext>
            </a:extLst>
          </p:cNvPr>
          <p:cNvSpPr/>
          <p:nvPr/>
        </p:nvSpPr>
        <p:spPr>
          <a:xfrm>
            <a:off x="7171410" y="5850588"/>
            <a:ext cx="3203108" cy="381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18" name="Picture 17" descr="A diagram of a multi-tasking process&#10;&#10;Description automatically generated">
            <a:extLst>
              <a:ext uri="{FF2B5EF4-FFF2-40B4-BE49-F238E27FC236}">
                <a16:creationId xmlns:a16="http://schemas.microsoft.com/office/drawing/2014/main" id="{D133149B-88B7-3F33-DEA7-3BA44E04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10" y="4743298"/>
            <a:ext cx="5476867" cy="1520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4AFCCB-E43B-6A6F-F537-CE8407A8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Decoder Model: Reworking into a Chatbot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C2462-A62E-2372-2357-02659D591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557" y="1309105"/>
            <a:ext cx="11569700" cy="1696742"/>
          </a:xfrm>
        </p:spPr>
        <p:txBody>
          <a:bodyPr>
            <a:normAutofit/>
          </a:bodyPr>
          <a:lstStyle/>
          <a:p>
            <a:r>
              <a:rPr lang="en-US" sz="2600" dirty="0"/>
              <a:t>Goal: Rework a </a:t>
            </a:r>
            <a:r>
              <a:rPr lang="en-US" sz="2600" b="1" dirty="0"/>
              <a:t>Decoder</a:t>
            </a:r>
            <a:r>
              <a:rPr lang="en-US" sz="2600" dirty="0"/>
              <a:t> model into something that could </a:t>
            </a:r>
            <a:r>
              <a:rPr lang="en-US" sz="2600" b="1" dirty="0"/>
              <a:t>respond</a:t>
            </a:r>
            <a:r>
              <a:rPr lang="en-US" sz="2600" dirty="0"/>
              <a:t> </a:t>
            </a:r>
            <a:r>
              <a:rPr lang="en-US" sz="2600" b="1" dirty="0"/>
              <a:t>to a prompt</a:t>
            </a:r>
          </a:p>
          <a:p>
            <a:r>
              <a:rPr lang="en-US" sz="2600" dirty="0"/>
              <a:t>How would the methods of Prompting </a:t>
            </a:r>
            <a:r>
              <a:rPr lang="en-US" sz="2600" b="1" dirty="0"/>
              <a:t>Seq-Seq</a:t>
            </a:r>
            <a:r>
              <a:rPr lang="en-US" sz="2600" dirty="0"/>
              <a:t> Models work?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C6083B-65A4-3583-D1D2-04BEE22E26FC}"/>
              </a:ext>
            </a:extLst>
          </p:cNvPr>
          <p:cNvGrpSpPr/>
          <p:nvPr/>
        </p:nvGrpSpPr>
        <p:grpSpPr>
          <a:xfrm>
            <a:off x="120695" y="2768977"/>
            <a:ext cx="11022596" cy="1788798"/>
            <a:chOff x="120695" y="2986687"/>
            <a:chExt cx="11022596" cy="17887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134F9B-78D3-E69C-8838-8A269024B5C7}"/>
                </a:ext>
              </a:extLst>
            </p:cNvPr>
            <p:cNvSpPr txBox="1"/>
            <p:nvPr/>
          </p:nvSpPr>
          <p:spPr>
            <a:xfrm>
              <a:off x="1263154" y="2986687"/>
              <a:ext cx="13227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Amasis MT Pro Black" panose="02040A04050005020304" pitchFamily="18" charset="0"/>
                </a:rPr>
                <a:t>Input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27FE6F-7146-F229-1CC3-A1DBEFB4BE08}"/>
                </a:ext>
              </a:extLst>
            </p:cNvPr>
            <p:cNvSpPr txBox="1"/>
            <p:nvPr/>
          </p:nvSpPr>
          <p:spPr>
            <a:xfrm>
              <a:off x="1263154" y="3571462"/>
              <a:ext cx="4063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masis MT Pro Black" panose="02040A04050005020304" pitchFamily="18" charset="0"/>
                </a:rPr>
                <a:t>“Generate a response for me”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DE1322-EBE6-14F5-DFCC-8C1CD7852EA7}"/>
                </a:ext>
              </a:extLst>
            </p:cNvPr>
            <p:cNvSpPr txBox="1"/>
            <p:nvPr/>
          </p:nvSpPr>
          <p:spPr>
            <a:xfrm>
              <a:off x="1263154" y="4155281"/>
              <a:ext cx="47179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masis MT Pro Black" panose="02040A04050005020304" pitchFamily="18" charset="0"/>
                </a:rPr>
                <a:t>[8645, 378, 257, 20982, 2591, 329, 502]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6AEA22D6-5E47-0BEE-0F31-8B6587378F14}"/>
                </a:ext>
              </a:extLst>
            </p:cNvPr>
            <p:cNvCxnSpPr>
              <a:stCxn id="5" idx="1"/>
              <a:endCxn id="6" idx="1"/>
            </p:cNvCxnSpPr>
            <p:nvPr/>
          </p:nvCxnSpPr>
          <p:spPr>
            <a:xfrm rot="10800000" flipV="1">
              <a:off x="1263154" y="3771517"/>
              <a:ext cx="12700" cy="568430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5E224C-266A-A5FD-7D03-9C1FF238E2A1}"/>
                </a:ext>
              </a:extLst>
            </p:cNvPr>
            <p:cNvSpPr txBox="1"/>
            <p:nvPr/>
          </p:nvSpPr>
          <p:spPr>
            <a:xfrm>
              <a:off x="120695" y="3747955"/>
              <a:ext cx="10320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F6EC3"/>
                  </a:solidFill>
                </a:rPr>
                <a:t>Tokenizer</a:t>
              </a:r>
            </a:p>
          </p:txBody>
        </p:sp>
        <p:pic>
          <p:nvPicPr>
            <p:cNvPr id="2050" name="Picture 2" descr="⊕ - Wiktionary, the free dictionary">
              <a:extLst>
                <a:ext uri="{FF2B5EF4-FFF2-40B4-BE49-F238E27FC236}">
                  <a16:creationId xmlns:a16="http://schemas.microsoft.com/office/drawing/2014/main" id="{2682D2AA-5235-261A-2825-F9B90F9729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57" t="21414" r="20591" b="20933"/>
            <a:stretch/>
          </p:blipFill>
          <p:spPr bwMode="auto">
            <a:xfrm>
              <a:off x="5944900" y="4155281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1CC997-3AAB-13D8-10B7-8F0AF7787721}"/>
                </a:ext>
              </a:extLst>
            </p:cNvPr>
            <p:cNvSpPr txBox="1"/>
            <p:nvPr/>
          </p:nvSpPr>
          <p:spPr>
            <a:xfrm>
              <a:off x="6287073" y="4143341"/>
              <a:ext cx="2101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masis MT Pro Black" panose="02040A04050005020304" pitchFamily="18" charset="0"/>
                </a:rPr>
                <a:t>&lt;SOS Token ID&gt;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E8273C-55F0-E307-85A5-486781B2B337}"/>
                </a:ext>
              </a:extLst>
            </p:cNvPr>
            <p:cNvSpPr txBox="1"/>
            <p:nvPr/>
          </p:nvSpPr>
          <p:spPr>
            <a:xfrm>
              <a:off x="6997604" y="3263852"/>
              <a:ext cx="414568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Specialized Token IDs outside the dictionary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SOS: used to signify </a:t>
              </a:r>
              <a:r>
                <a:rPr lang="en-US" u="sng" dirty="0"/>
                <a:t>start of model’s response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Buffer: Filler that’s ignored</a:t>
              </a: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EADF5463-AB2A-8986-5687-B1BC43754E37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rot="10800000" flipV="1">
              <a:off x="6677026" y="3633183"/>
              <a:ext cx="320579" cy="57858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95F488B8-8CA1-1BB4-0BEC-32BF1CFFF8A1}"/>
                </a:ext>
              </a:extLst>
            </p:cNvPr>
            <p:cNvSpPr/>
            <p:nvPr/>
          </p:nvSpPr>
          <p:spPr>
            <a:xfrm rot="16200000">
              <a:off x="4719567" y="1106123"/>
              <a:ext cx="225649" cy="7113076"/>
            </a:xfrm>
            <a:prstGeom prst="leftBrace">
              <a:avLst>
                <a:gd name="adj1" fmla="val 8333"/>
                <a:gd name="adj2" fmla="val 2652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5BD848-A2DF-CED4-CF55-590A8B15F00B}"/>
              </a:ext>
            </a:extLst>
          </p:cNvPr>
          <p:cNvSpPr/>
          <p:nvPr/>
        </p:nvSpPr>
        <p:spPr>
          <a:xfrm>
            <a:off x="6758817" y="5308258"/>
            <a:ext cx="1762125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 Tokenizer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FCCDBE-3A0D-8B8E-1223-7F934EC1DB38}"/>
              </a:ext>
            </a:extLst>
          </p:cNvPr>
          <p:cNvGrpSpPr/>
          <p:nvPr/>
        </p:nvGrpSpPr>
        <p:grpSpPr>
          <a:xfrm>
            <a:off x="5405367" y="4633512"/>
            <a:ext cx="5851124" cy="663753"/>
            <a:chOff x="5088500" y="4851222"/>
            <a:chExt cx="5851124" cy="6637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25350E-162D-6B62-264E-FE4F80FE2B5B}"/>
                </a:ext>
              </a:extLst>
            </p:cNvPr>
            <p:cNvSpPr txBox="1"/>
            <p:nvPr/>
          </p:nvSpPr>
          <p:spPr>
            <a:xfrm>
              <a:off x="5088500" y="4851222"/>
              <a:ext cx="58511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 &lt;Input Tokens&gt;, &lt;SOS Token&gt;, &lt;Response Token&gt;, &lt;Buffer tokens&gt; ]</a:t>
              </a: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4BC5C29C-3A3A-3351-25AB-7DD6EA287F8A}"/>
                </a:ext>
              </a:extLst>
            </p:cNvPr>
            <p:cNvSpPr/>
            <p:nvPr/>
          </p:nvSpPr>
          <p:spPr>
            <a:xfrm rot="16200000">
              <a:off x="8529179" y="4475812"/>
              <a:ext cx="214702" cy="1557196"/>
            </a:xfrm>
            <a:prstGeom prst="leftBrace">
              <a:avLst>
                <a:gd name="adj1" fmla="val 8333"/>
                <a:gd name="adj2" fmla="val 8814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FEFA0FE-0576-93C9-E488-2FD0401747F3}"/>
                </a:ext>
              </a:extLst>
            </p:cNvPr>
            <p:cNvCxnSpPr/>
            <p:nvPr/>
          </p:nvCxnSpPr>
          <p:spPr>
            <a:xfrm>
              <a:off x="7995364" y="5333187"/>
              <a:ext cx="0" cy="181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36C9719-776D-EDF9-3FC6-C26E4895920B}"/>
              </a:ext>
            </a:extLst>
          </p:cNvPr>
          <p:cNvSpPr txBox="1"/>
          <p:nvPr/>
        </p:nvSpPr>
        <p:spPr>
          <a:xfrm>
            <a:off x="7098983" y="5831478"/>
            <a:ext cx="3393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 Black" panose="02040A04050005020304" pitchFamily="18" charset="0"/>
              </a:rPr>
              <a:t>“Sure, how about this?”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C60AB3-C3B2-46D9-55CF-12D955D165BF}"/>
              </a:ext>
            </a:extLst>
          </p:cNvPr>
          <p:cNvSpPr txBox="1"/>
          <p:nvPr/>
        </p:nvSpPr>
        <p:spPr>
          <a:xfrm>
            <a:off x="9320317" y="5206371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masis MT Pro Black" panose="02040A04050005020304" pitchFamily="18" charset="0"/>
              </a:rPr>
              <a:t>Output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B9B816-FD8D-665C-E12B-4AF790C0C6DB}"/>
              </a:ext>
            </a:extLst>
          </p:cNvPr>
          <p:cNvCxnSpPr>
            <a:cxnSpLocks/>
          </p:cNvCxnSpPr>
          <p:nvPr/>
        </p:nvCxnSpPr>
        <p:spPr>
          <a:xfrm>
            <a:off x="9391649" y="3753862"/>
            <a:ext cx="946657" cy="87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16E39C0D-D0DE-0F8B-4C2F-EDA098B9BD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58206" y="5754541"/>
            <a:ext cx="353268" cy="20071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BD868539-0F8B-FD2E-56CF-145334081814}"/>
              </a:ext>
            </a:extLst>
          </p:cNvPr>
          <p:cNvCxnSpPr>
            <a:cxnSpLocks/>
          </p:cNvCxnSpPr>
          <p:nvPr/>
        </p:nvCxnSpPr>
        <p:spPr>
          <a:xfrm flipV="1">
            <a:off x="5802017" y="4891703"/>
            <a:ext cx="557761" cy="65773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Connector: Elbow 2052">
            <a:extLst>
              <a:ext uri="{FF2B5EF4-FFF2-40B4-BE49-F238E27FC236}">
                <a16:creationId xmlns:a16="http://schemas.microsoft.com/office/drawing/2014/main" id="{611E0203-79BA-0524-42CD-AED00D2F8F1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91285" y="4921929"/>
            <a:ext cx="1000351" cy="246079"/>
          </a:xfrm>
          <a:prstGeom prst="bentConnector3">
            <a:avLst>
              <a:gd name="adj1" fmla="val 9998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17;p1">
            <a:extLst>
              <a:ext uri="{FF2B5EF4-FFF2-40B4-BE49-F238E27FC236}">
                <a16:creationId xmlns:a16="http://schemas.microsoft.com/office/drawing/2014/main" id="{22CEFD67-E68E-3F1A-33B5-BB079BEC4B9B}"/>
              </a:ext>
            </a:extLst>
          </p:cNvPr>
          <p:cNvSpPr txBox="1"/>
          <p:nvPr/>
        </p:nvSpPr>
        <p:spPr>
          <a:xfrm>
            <a:off x="11063334" y="1122081"/>
            <a:ext cx="112866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SOS</a:t>
            </a:r>
            <a:r>
              <a:rPr lang="en-US" sz="80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800" i="0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Start of Sentence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7394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950549-D5AE-5A49-0F09-CEE2D522C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925" y="565518"/>
            <a:ext cx="3485013" cy="57269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79B31-B3D3-8198-0EAC-7A9D4B7FD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201" y="1151446"/>
            <a:ext cx="10515600" cy="55804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NanoGPT: 85.6k Parameters</a:t>
            </a:r>
          </a:p>
          <a:p>
            <a:r>
              <a:rPr lang="en-US" dirty="0"/>
              <a:t>GPT-2 (small): 124M</a:t>
            </a:r>
          </a:p>
          <a:p>
            <a:r>
              <a:rPr lang="en-US" dirty="0"/>
              <a:t>GPT-2 (XL): 1.5B</a:t>
            </a:r>
          </a:p>
          <a:p>
            <a:r>
              <a:rPr lang="en-US" dirty="0"/>
              <a:t>GPT-3: 175B</a:t>
            </a:r>
          </a:p>
          <a:p>
            <a:endParaRPr lang="en-US" dirty="0"/>
          </a:p>
          <a:p>
            <a:r>
              <a:rPr lang="en-US" dirty="0"/>
              <a:t>My Decoder Model (By-Char): 73,080 [8.79 MB </a:t>
            </a:r>
            <a:r>
              <a:rPr lang="en-US" dirty="0" err="1"/>
              <a:t>savefile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Context of 256 characters</a:t>
            </a:r>
          </a:p>
          <a:p>
            <a:pPr lvl="1"/>
            <a:r>
              <a:rPr lang="en-US" dirty="0"/>
              <a:t>Batch size of 24</a:t>
            </a:r>
          </a:p>
          <a:p>
            <a:pPr lvl="1"/>
            <a:r>
              <a:rPr lang="en-US" dirty="0"/>
              <a:t>Smaller Vocab size, 6</a:t>
            </a:r>
            <a:r>
              <a:rPr lang="en-US" baseline="30000" dirty="0"/>
              <a:t>th</a:t>
            </a:r>
            <a:r>
              <a:rPr lang="en-US" dirty="0"/>
              <a:t> of size of example nano-</a:t>
            </a:r>
            <a:r>
              <a:rPr lang="en-US" dirty="0" err="1"/>
              <a:t>gpt</a:t>
            </a:r>
            <a:endParaRPr lang="en-US" dirty="0"/>
          </a:p>
          <a:p>
            <a:r>
              <a:rPr lang="en-US" dirty="0"/>
              <a:t>My Decoder Model (By-Subword): 411,736 [29.6 MB </a:t>
            </a:r>
            <a:r>
              <a:rPr lang="en-US" dirty="0" err="1"/>
              <a:t>savefile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Same Parameters as above</a:t>
            </a:r>
          </a:p>
          <a:p>
            <a:pPr lvl="1"/>
            <a:r>
              <a:rPr lang="en-US" dirty="0"/>
              <a:t>same vocab size as example</a:t>
            </a:r>
          </a:p>
          <a:p>
            <a:r>
              <a:rPr lang="en-US" dirty="0"/>
              <a:t>My Seq-Seq Model (By-Subword): 25,129,500 [894 MB </a:t>
            </a:r>
            <a:r>
              <a:rPr lang="en-US" dirty="0" err="1"/>
              <a:t>savefile</a:t>
            </a:r>
            <a:r>
              <a:rPr lang="en-US" dirty="0"/>
              <a:t>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C15E4-8F20-3CA5-811A-FEF8F252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Sizes of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B45A3-B7C4-6672-356B-CC1C617D23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561"/>
          <a:stretch/>
        </p:blipFill>
        <p:spPr>
          <a:xfrm>
            <a:off x="4982235" y="1246041"/>
            <a:ext cx="2695574" cy="206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6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69A9B-F380-DC1F-4C60-1396510C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Parameter?</a:t>
            </a:r>
          </a:p>
        </p:txBody>
      </p:sp>
      <p:pic>
        <p:nvPicPr>
          <p:cNvPr id="6" name="Picture 5" descr="A black and white image of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FFE4D8D-E596-C3E1-5609-A8B5277B6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54" y="2333297"/>
            <a:ext cx="11143291" cy="41148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E4249E6-E3FE-A23E-E76D-71CF05440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214" y="1265708"/>
            <a:ext cx="11121571" cy="119809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All the Math involved with a </a:t>
            </a:r>
            <a:r>
              <a:rPr lang="en-US" b="1" dirty="0"/>
              <a:t>single</a:t>
            </a:r>
            <a:r>
              <a:rPr lang="en-US" dirty="0"/>
              <a:t> Neuron’s backpropagation</a:t>
            </a:r>
          </a:p>
          <a:p>
            <a:pPr marL="114300" indent="0">
              <a:buNone/>
            </a:pPr>
            <a:r>
              <a:rPr lang="en-US" sz="1200" dirty="0"/>
              <a:t>Credit to </a:t>
            </a:r>
            <a:r>
              <a:rPr lang="en-US" sz="1200" dirty="0" err="1"/>
              <a:t>MicroGrad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89574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918B-C73D-BE02-29A5-EE60BADC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Decoder Model: Best ‘</a:t>
            </a:r>
            <a:r>
              <a:rPr lang="en-US" dirty="0" err="1"/>
              <a:t>BatchSize</a:t>
            </a:r>
            <a:r>
              <a:rPr lang="en-US" dirty="0"/>
              <a:t>’ Dimension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00766E-030B-51C1-0268-5B678D8510AA}"/>
              </a:ext>
            </a:extLst>
          </p:cNvPr>
          <p:cNvGrpSpPr/>
          <p:nvPr/>
        </p:nvGrpSpPr>
        <p:grpSpPr>
          <a:xfrm>
            <a:off x="419315" y="2312798"/>
            <a:ext cx="11353369" cy="4257144"/>
            <a:chOff x="330102" y="1589186"/>
            <a:chExt cx="11353369" cy="4257144"/>
          </a:xfrm>
        </p:grpSpPr>
        <p:pic>
          <p:nvPicPr>
            <p:cNvPr id="5" name="Picture 4" descr="A graph of a graph showing a number of steps&#10;&#10;Description automatically generated with medium confidence">
              <a:extLst>
                <a:ext uri="{FF2B5EF4-FFF2-40B4-BE49-F238E27FC236}">
                  <a16:creationId xmlns:a16="http://schemas.microsoft.com/office/drawing/2014/main" id="{92A286EC-2BC1-04B6-099D-E8A2B03C6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2042" y="1589186"/>
              <a:ext cx="5571429" cy="4257143"/>
            </a:xfrm>
            <a:prstGeom prst="rect">
              <a:avLst/>
            </a:prstGeom>
          </p:spPr>
        </p:pic>
        <p:pic>
          <p:nvPicPr>
            <p:cNvPr id="9" name="Picture 8" descr="A graph of steps and steps&#10;&#10;Description automatically generated">
              <a:extLst>
                <a:ext uri="{FF2B5EF4-FFF2-40B4-BE49-F238E27FC236}">
                  <a16:creationId xmlns:a16="http://schemas.microsoft.com/office/drawing/2014/main" id="{F37DBF69-A9D0-357D-5462-97A15C720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102" y="1589187"/>
              <a:ext cx="5352381" cy="4257143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F55F2-0ACC-84A5-7A36-FDAB185FD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214" y="1033412"/>
            <a:ext cx="11121571" cy="1528292"/>
          </a:xfrm>
        </p:spPr>
        <p:txBody>
          <a:bodyPr>
            <a:normAutofit/>
          </a:bodyPr>
          <a:lstStyle/>
          <a:p>
            <a:r>
              <a:rPr lang="en-US" dirty="0"/>
              <a:t>Number of independent sequences process in parallel</a:t>
            </a:r>
          </a:p>
          <a:p>
            <a:r>
              <a:rPr lang="en-US" dirty="0"/>
              <a:t>Dimension ‘B’ of the Model (B,T,C)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28020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11680-4F40-14C5-A930-728077A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Attempted Training Approaches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840621A-80F2-140C-B0BB-1A7683D5F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344" y="1265708"/>
            <a:ext cx="5865222" cy="5367466"/>
          </a:xfrm>
        </p:spPr>
        <p:txBody>
          <a:bodyPr>
            <a:normAutofit fontScale="92500"/>
          </a:bodyPr>
          <a:lstStyle/>
          <a:p>
            <a:r>
              <a:rPr lang="en-US" dirty="0"/>
              <a:t>RAM use</a:t>
            </a:r>
          </a:p>
          <a:p>
            <a:pPr lvl="1"/>
            <a:r>
              <a:rPr lang="en-US" dirty="0"/>
              <a:t>Tried working through large data </a:t>
            </a:r>
            <a:r>
              <a:rPr lang="en-US" u="sng" dirty="0"/>
              <a:t>iteratively</a:t>
            </a:r>
            <a:r>
              <a:rPr lang="en-US" dirty="0"/>
              <a:t> by-line</a:t>
            </a:r>
          </a:p>
          <a:p>
            <a:pPr lvl="1"/>
            <a:r>
              <a:rPr lang="en-US" dirty="0"/>
              <a:t>was 14000x faster to dump it all into RAM</a:t>
            </a:r>
          </a:p>
          <a:p>
            <a:r>
              <a:rPr lang="en-US" dirty="0"/>
              <a:t>Decoder Model Chatbot failed rework</a:t>
            </a:r>
          </a:p>
          <a:p>
            <a:pPr lvl="1"/>
            <a:r>
              <a:rPr lang="en-US" dirty="0"/>
              <a:t>Instead of predicting next char:</a:t>
            </a:r>
            <a:br>
              <a:rPr lang="en-US" dirty="0"/>
            </a:br>
            <a:r>
              <a:rPr lang="en-US" u="sng" dirty="0"/>
              <a:t>input is Q, output is A</a:t>
            </a:r>
          </a:p>
          <a:p>
            <a:pPr lvl="1"/>
            <a:r>
              <a:rPr lang="en-US" dirty="0"/>
              <a:t>Length of Q and A separately are equal to context parameter</a:t>
            </a:r>
          </a:p>
          <a:p>
            <a:pPr lvl="1"/>
            <a:r>
              <a:rPr lang="en-US" dirty="0"/>
              <a:t>Filled with buffer Tokens</a:t>
            </a:r>
          </a:p>
          <a:p>
            <a:r>
              <a:rPr lang="en-US" dirty="0"/>
              <a:t>All types of Chatbot Training but </a:t>
            </a:r>
            <a:r>
              <a:rPr lang="en-US" u="sng" dirty="0"/>
              <a:t>without</a:t>
            </a:r>
            <a:r>
              <a:rPr lang="en-US" dirty="0"/>
              <a:t> pretraining</a:t>
            </a:r>
          </a:p>
          <a:p>
            <a:pPr lvl="1"/>
            <a:r>
              <a:rPr lang="en-US" dirty="0"/>
              <a:t>Seemingly random output. Knew would fail but just wanted to see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DE90CAD-2953-FE9A-0C2C-86CCC7601372}"/>
              </a:ext>
            </a:extLst>
          </p:cNvPr>
          <p:cNvSpPr txBox="1">
            <a:spLocks/>
          </p:cNvSpPr>
          <p:nvPr/>
        </p:nvSpPr>
        <p:spPr>
          <a:xfrm>
            <a:off x="6213566" y="1265708"/>
            <a:ext cx="5560786" cy="4867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By-</a:t>
            </a:r>
            <a:r>
              <a:rPr lang="en-US" u="sng" dirty="0"/>
              <a:t>Word</a:t>
            </a:r>
            <a:r>
              <a:rPr lang="en-US" dirty="0"/>
              <a:t> Dictionaries</a:t>
            </a:r>
          </a:p>
          <a:p>
            <a:pPr lvl="1"/>
            <a:r>
              <a:rPr lang="en-US" dirty="0"/>
              <a:t>Gutenburg dataset had </a:t>
            </a:r>
            <a:r>
              <a:rPr lang="en-US" u="sng" dirty="0"/>
              <a:t>7million</a:t>
            </a:r>
            <a:r>
              <a:rPr lang="en-US" dirty="0"/>
              <a:t> tokens, abandoned</a:t>
            </a:r>
          </a:p>
          <a:p>
            <a:r>
              <a:rPr lang="en-US" u="sng" dirty="0" err="1"/>
              <a:t>Pre</a:t>
            </a:r>
            <a:r>
              <a:rPr lang="en-US" dirty="0" err="1"/>
              <a:t>Tokenizing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Encoded Data Array saved to .bin was larger then original data</a:t>
            </a:r>
          </a:p>
          <a:p>
            <a:pPr lvl="1"/>
            <a:r>
              <a:rPr lang="en-US" dirty="0"/>
              <a:t>Little to no decrease in runtime, Tokenizers are fast enough (RAM use)</a:t>
            </a:r>
          </a:p>
          <a:p>
            <a:r>
              <a:rPr lang="en-US" u="sng" dirty="0"/>
              <a:t>Small</a:t>
            </a:r>
            <a:r>
              <a:rPr lang="en-US" dirty="0"/>
              <a:t> “Context” Parameter of Decoder Model</a:t>
            </a:r>
          </a:p>
          <a:p>
            <a:pPr lvl="1"/>
            <a:r>
              <a:rPr lang="en-US" dirty="0"/>
              <a:t>Original example read by </a:t>
            </a:r>
            <a:r>
              <a:rPr lang="en-US" u="sng" dirty="0"/>
              <a:t>32 chars</a:t>
            </a:r>
            <a:r>
              <a:rPr lang="en-US" dirty="0"/>
              <a:t>, completely unable to work into “QA” format with that size. Threw out any versions of this Model</a:t>
            </a:r>
          </a:p>
        </p:txBody>
      </p:sp>
    </p:spTree>
    <p:extLst>
      <p:ext uri="{BB962C8B-B14F-4D97-AF65-F5344CB8AC3E}">
        <p14:creationId xmlns:p14="http://schemas.microsoft.com/office/powerpoint/2010/main" val="1526113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0FE212-B9D2-4ADA-0378-C989DC3131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Results</a:t>
            </a:r>
          </a:p>
        </p:txBody>
      </p:sp>
    </p:spTree>
    <p:extLst>
      <p:ext uri="{BB962C8B-B14F-4D97-AF65-F5344CB8AC3E}">
        <p14:creationId xmlns:p14="http://schemas.microsoft.com/office/powerpoint/2010/main" val="2878827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C24A80-107E-CC03-9D9A-FA900778EC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794269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0B4D-CC99-984E-90E1-BCE468138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ECD85-72B4-E58E-A8BC-B57EF8E5A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1316" y="1077053"/>
            <a:ext cx="10515600" cy="103341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One </a:t>
            </a:r>
            <a:r>
              <a:rPr lang="en-US" b="1" dirty="0"/>
              <a:t>goal</a:t>
            </a:r>
            <a:r>
              <a:rPr lang="en-US" dirty="0"/>
              <a:t> of this project was to build this a </a:t>
            </a:r>
            <a:r>
              <a:rPr lang="en-US" b="1" dirty="0"/>
              <a:t>“Product”</a:t>
            </a:r>
            <a:br>
              <a:rPr lang="en-US" b="1" dirty="0"/>
            </a:br>
            <a:r>
              <a:rPr lang="en-US" sz="1600" dirty="0"/>
              <a:t>Just took ‘Trains” class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85E0988-2B7E-DD6E-FBF2-1E7CA700E784}"/>
              </a:ext>
            </a:extLst>
          </p:cNvPr>
          <p:cNvSpPr txBox="1">
            <a:spLocks/>
          </p:cNvSpPr>
          <p:nvPr/>
        </p:nvSpPr>
        <p:spPr>
          <a:xfrm>
            <a:off x="501316" y="2029715"/>
            <a:ext cx="5257800" cy="458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dirty="0"/>
              <a:t>Stable Save/Load</a:t>
            </a:r>
          </a:p>
          <a:p>
            <a:r>
              <a:rPr lang="en-US" sz="2400" dirty="0"/>
              <a:t>Auto Dictionary Correctors</a:t>
            </a:r>
          </a:p>
          <a:p>
            <a:pPr lvl="1"/>
            <a:r>
              <a:rPr lang="en-US" sz="2000" dirty="0"/>
              <a:t>For Special Characters</a:t>
            </a:r>
          </a:p>
          <a:p>
            <a:r>
              <a:rPr lang="en-US" sz="2400" dirty="0"/>
              <a:t>Custom Token </a:t>
            </a:r>
            <a:r>
              <a:rPr lang="en-US" sz="2400" dirty="0" err="1"/>
              <a:t>Dict</a:t>
            </a:r>
            <a:r>
              <a:rPr lang="en-US" sz="2400" dirty="0"/>
              <a:t> Loaders</a:t>
            </a:r>
          </a:p>
          <a:p>
            <a:pPr lvl="1"/>
            <a:r>
              <a:rPr lang="en-US" sz="2000" dirty="0"/>
              <a:t>Default to Tiktoken</a:t>
            </a:r>
          </a:p>
          <a:p>
            <a:r>
              <a:rPr lang="en-US" sz="2400" dirty="0"/>
              <a:t>Break down entire directories</a:t>
            </a:r>
          </a:p>
          <a:p>
            <a:pPr lvl="1"/>
            <a:r>
              <a:rPr lang="en-US" sz="2000" dirty="0"/>
              <a:t>Train over every file given</a:t>
            </a:r>
          </a:p>
          <a:p>
            <a:pPr lvl="1"/>
            <a:r>
              <a:rPr lang="en-US" sz="2000" dirty="0"/>
              <a:t>Work with several file types</a:t>
            </a:r>
          </a:p>
          <a:p>
            <a:r>
              <a:rPr lang="en-US" sz="2400" dirty="0"/>
              <a:t>Several Training </a:t>
            </a:r>
            <a:r>
              <a:rPr lang="en-US" sz="2400" dirty="0" err="1"/>
              <a:t>func</a:t>
            </a:r>
            <a:r>
              <a:rPr lang="en-US" sz="2400" dirty="0"/>
              <a:t> overwrites for debugging</a:t>
            </a:r>
          </a:p>
          <a:p>
            <a:pPr lvl="1"/>
            <a:r>
              <a:rPr lang="en-US" sz="2000" dirty="0"/>
              <a:t>Skipping files, start, end, iterations, specified save and log paths, save iterations</a:t>
            </a:r>
          </a:p>
          <a:p>
            <a:pPr lvl="1"/>
            <a:endParaRPr lang="en-US" sz="20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FCC40F6-1CC6-D7D6-D4F0-49E8F3FF2457}"/>
              </a:ext>
            </a:extLst>
          </p:cNvPr>
          <p:cNvSpPr txBox="1">
            <a:spLocks/>
          </p:cNvSpPr>
          <p:nvPr/>
        </p:nvSpPr>
        <p:spPr>
          <a:xfrm>
            <a:off x="5534525" y="2024962"/>
            <a:ext cx="6432885" cy="198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dirty="0"/>
              <a:t>Auto Logging and saving when training</a:t>
            </a:r>
          </a:p>
          <a:p>
            <a:r>
              <a:rPr lang="en-US" sz="2400" dirty="0"/>
              <a:t>Defaulting optimized hyperparameters</a:t>
            </a:r>
          </a:p>
          <a:p>
            <a:r>
              <a:rPr lang="en-US" sz="2400" dirty="0"/>
              <a:t>Auto skip data when loss is too low</a:t>
            </a:r>
          </a:p>
          <a:p>
            <a:pPr lvl="1"/>
            <a:r>
              <a:rPr lang="en-US" sz="2000" dirty="0"/>
              <a:t>Faster more efficient training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4CC8F9-B2F9-03E8-5069-E82131A56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896" y="3971775"/>
            <a:ext cx="5257800" cy="2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754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D1BD-2572-FBA6-96B5-F6882562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to make work easier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E1CC4-6829-9A9A-C33C-EE3E45569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9104"/>
            <a:ext cx="6752771" cy="4264382"/>
          </a:xfrm>
        </p:spPr>
        <p:txBody>
          <a:bodyPr>
            <a:normAutofit/>
          </a:bodyPr>
          <a:lstStyle/>
          <a:p>
            <a:r>
              <a:rPr lang="en-US" dirty="0"/>
              <a:t>Lots of </a:t>
            </a:r>
            <a:r>
              <a:rPr lang="en-US" b="1" dirty="0"/>
              <a:t>helper </a:t>
            </a:r>
            <a:r>
              <a:rPr lang="en-US" dirty="0"/>
              <a:t>functions</a:t>
            </a:r>
          </a:p>
          <a:p>
            <a:pPr lvl="1"/>
            <a:r>
              <a:rPr lang="en-US" dirty="0"/>
              <a:t>Get directory of External Hard drive</a:t>
            </a:r>
          </a:p>
          <a:p>
            <a:pPr lvl="1"/>
            <a:r>
              <a:rPr lang="en-US" dirty="0"/>
              <a:t>Log file helpers</a:t>
            </a:r>
          </a:p>
          <a:p>
            <a:pPr lvl="1"/>
            <a:r>
              <a:rPr lang="en-US" dirty="0"/>
              <a:t>.csv and .parquet helpers</a:t>
            </a:r>
          </a:p>
          <a:p>
            <a:pPr lvl="1"/>
            <a:r>
              <a:rPr lang="en-US" dirty="0"/>
              <a:t>Sorting plotted lists</a:t>
            </a:r>
          </a:p>
          <a:p>
            <a:pPr lvl="1"/>
            <a:r>
              <a:rPr lang="en-US" dirty="0"/>
              <a:t>Format “</a:t>
            </a:r>
            <a:r>
              <a:rPr lang="en-US" dirty="0" err="1"/>
              <a:t>Date_Hour_Min_Sec</a:t>
            </a:r>
            <a:r>
              <a:rPr lang="en-US" dirty="0"/>
              <a:t>”</a:t>
            </a:r>
          </a:p>
          <a:p>
            <a:r>
              <a:rPr lang="en-US" dirty="0"/>
              <a:t>Kept track of progress on a </a:t>
            </a:r>
            <a:r>
              <a:rPr lang="en-US" b="1" dirty="0"/>
              <a:t>Scrum board</a:t>
            </a:r>
          </a:p>
          <a:p>
            <a:pPr lvl="1"/>
            <a:r>
              <a:rPr lang="en-US" dirty="0"/>
              <a:t>Would have pic but Monday.com banned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171F7-2DFA-CC06-DCF2-9272FEE7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338" y="1309105"/>
            <a:ext cx="4172539" cy="5325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F7C2F0-70C6-D13A-D68B-FE4333F6C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03755"/>
            <a:ext cx="6607629" cy="44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85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AF9F171-DDE1-66A7-D317-171D5180A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0322" y="4237021"/>
            <a:ext cx="7301148" cy="228147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PC Tower was dragging progress</a:t>
            </a:r>
            <a:endParaRPr lang="en-US" sz="2000" dirty="0"/>
          </a:p>
          <a:p>
            <a:r>
              <a:rPr lang="en-US" sz="2400" dirty="0"/>
              <a:t>Moved to CRC</a:t>
            </a:r>
          </a:p>
          <a:p>
            <a:pPr lvl="1"/>
            <a:r>
              <a:rPr lang="en-US" sz="2000" dirty="0"/>
              <a:t>Access to </a:t>
            </a:r>
            <a:r>
              <a:rPr lang="en-US" sz="2000" b="1" dirty="0"/>
              <a:t>CUDA</a:t>
            </a:r>
            <a:r>
              <a:rPr lang="en-US" sz="2000" dirty="0"/>
              <a:t>, trains faster</a:t>
            </a:r>
          </a:p>
          <a:p>
            <a:r>
              <a:rPr lang="en-US" sz="2400" dirty="0"/>
              <a:t>Had trouble with ‘Jobs’ so just kept on Jupyter Nodes</a:t>
            </a:r>
          </a:p>
          <a:p>
            <a:pPr lvl="1"/>
            <a:r>
              <a:rPr lang="en-US" sz="2000" b="1" dirty="0"/>
              <a:t>Makeshift</a:t>
            </a:r>
            <a:r>
              <a:rPr lang="en-US" sz="2000" dirty="0"/>
              <a:t> that stuck, sorry for any queue casualties</a:t>
            </a:r>
          </a:p>
          <a:p>
            <a:r>
              <a:rPr lang="en-US" sz="2400" dirty="0"/>
              <a:t>AMD EPYC 7742 (Rome)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05799-5931-8BFC-07BA-0AF2575E4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CRC Training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35AAE4D-A064-C1FF-1D14-32AADE5AA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3" r="1001" b="4644"/>
          <a:stretch/>
        </p:blipFill>
        <p:spPr bwMode="auto">
          <a:xfrm>
            <a:off x="4890853" y="190122"/>
            <a:ext cx="7057228" cy="397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5EE3B1E-C1C7-E1DF-E8CD-CA27D21F4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54" y="1240324"/>
            <a:ext cx="4574482" cy="500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E2D3251-AD3E-5727-A6A2-4159B19ED486}"/>
              </a:ext>
            </a:extLst>
          </p:cNvPr>
          <p:cNvGrpSpPr/>
          <p:nvPr/>
        </p:nvGrpSpPr>
        <p:grpSpPr>
          <a:xfrm>
            <a:off x="9527433" y="3942162"/>
            <a:ext cx="2592770" cy="1263652"/>
            <a:chOff x="8743223" y="4418090"/>
            <a:chExt cx="2585090" cy="1231268"/>
          </a:xfrm>
        </p:grpSpPr>
        <p:pic>
          <p:nvPicPr>
            <p:cNvPr id="8200" name="Picture 8" descr="Two Bicep muscle flexing (arm showing power, bodybuilder, fitness design).  Stock Vector | Adobe Stock">
              <a:extLst>
                <a:ext uri="{FF2B5EF4-FFF2-40B4-BE49-F238E27FC236}">
                  <a16:creationId xmlns:a16="http://schemas.microsoft.com/office/drawing/2014/main" id="{D48A7898-5808-66FA-6654-9BF65250B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223" y="4418090"/>
              <a:ext cx="2585090" cy="1157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Center for Research Computing · GitHub">
              <a:extLst>
                <a:ext uri="{FF2B5EF4-FFF2-40B4-BE49-F238E27FC236}">
                  <a16:creationId xmlns:a16="http://schemas.microsoft.com/office/drawing/2014/main" id="{E116D9C2-4364-0C50-2B6A-7FACE90924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0" b="12500"/>
            <a:stretch/>
          </p:blipFill>
          <p:spPr bwMode="auto">
            <a:xfrm>
              <a:off x="9512700" y="4801400"/>
              <a:ext cx="1043640" cy="84795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028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E58A4-6E04-278D-5F0B-5573BC4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CRC Training - Upkeep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3F929-CD2C-842B-C406-7C546395E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860" y="1354605"/>
            <a:ext cx="5637266" cy="4711449"/>
          </a:xfrm>
        </p:spPr>
        <p:txBody>
          <a:bodyPr>
            <a:normAutofit/>
          </a:bodyPr>
          <a:lstStyle/>
          <a:p>
            <a:r>
              <a:rPr lang="en-US" sz="2400" dirty="0"/>
              <a:t>Lots of </a:t>
            </a:r>
            <a:r>
              <a:rPr lang="en-US" sz="2400" b="1" dirty="0"/>
              <a:t>logging</a:t>
            </a:r>
          </a:p>
          <a:p>
            <a:r>
              <a:rPr lang="en-US" sz="2400" dirty="0"/>
              <a:t>Can’t keep Consoles open, eats all my cookies</a:t>
            </a:r>
          </a:p>
          <a:p>
            <a:r>
              <a:rPr lang="en-US" sz="2400" dirty="0"/>
              <a:t>Check </a:t>
            </a:r>
            <a:r>
              <a:rPr lang="en-US" sz="2400" b="1" dirty="0"/>
              <a:t>every day </a:t>
            </a:r>
            <a:r>
              <a:rPr lang="en-US" sz="2400" dirty="0"/>
              <a:t>if logs are </a:t>
            </a:r>
            <a:r>
              <a:rPr lang="en-US" sz="2400" b="1" dirty="0"/>
              <a:t>updating</a:t>
            </a:r>
            <a:r>
              <a:rPr lang="en-US" sz="2400" dirty="0"/>
              <a:t> to current time:</a:t>
            </a:r>
          </a:p>
          <a:p>
            <a:pPr lvl="1"/>
            <a:r>
              <a:rPr lang="en-US" sz="2000" dirty="0"/>
              <a:t>If ran into an </a:t>
            </a:r>
            <a:r>
              <a:rPr lang="en-US" sz="2000" u="sng" dirty="0"/>
              <a:t>error</a:t>
            </a:r>
          </a:p>
          <a:p>
            <a:r>
              <a:rPr lang="en-US" sz="2400" b="1" dirty="0"/>
              <a:t>Deleting</a:t>
            </a:r>
            <a:r>
              <a:rPr lang="en-US" sz="2400" dirty="0"/>
              <a:t> unneeded backup Model </a:t>
            </a:r>
            <a:r>
              <a:rPr lang="en-US" sz="2400" b="1" dirty="0"/>
              <a:t>saves</a:t>
            </a:r>
            <a:r>
              <a:rPr lang="en-US" sz="2400" dirty="0"/>
              <a:t> from training to save space</a:t>
            </a:r>
          </a:p>
          <a:p>
            <a:pPr lvl="1"/>
            <a:r>
              <a:rPr lang="en-US" sz="2000" dirty="0"/>
              <a:t>Once ran out of memory and  it all crashed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E03EB7-EA64-B4A4-766A-EF2A8FE48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64"/>
          <a:stretch/>
        </p:blipFill>
        <p:spPr>
          <a:xfrm>
            <a:off x="6771214" y="181456"/>
            <a:ext cx="5077534" cy="3458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1EDF8-CAD4-EA4A-74E9-68AD38760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712" y="3820948"/>
            <a:ext cx="5900621" cy="1578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4BA504-E021-71A1-8531-38101C5C1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711" y="5581360"/>
            <a:ext cx="5900622" cy="96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26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E5CB-86A1-C729-E0C4-5504DD1D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CRC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4A20D-8A15-67E6-2E53-E32B118E1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9105"/>
            <a:ext cx="10786450" cy="5265866"/>
          </a:xfrm>
        </p:spPr>
        <p:txBody>
          <a:bodyPr>
            <a:normAutofit/>
          </a:bodyPr>
          <a:lstStyle/>
          <a:p>
            <a:r>
              <a:rPr lang="en-US" sz="2400" dirty="0"/>
              <a:t>Only </a:t>
            </a:r>
            <a:r>
              <a:rPr lang="en-US" sz="2400" b="1" u="sng" dirty="0"/>
              <a:t>finished</a:t>
            </a:r>
            <a:r>
              <a:rPr lang="en-US" sz="2400" dirty="0"/>
              <a:t> the final version of the Decoder Model </a:t>
            </a:r>
            <a:r>
              <a:rPr lang="en-US" sz="2400" b="1" u="sng" dirty="0"/>
              <a:t>two weeks</a:t>
            </a:r>
            <a:r>
              <a:rPr lang="en-US" sz="2400" dirty="0"/>
              <a:t> ago</a:t>
            </a:r>
          </a:p>
          <a:p>
            <a:r>
              <a:rPr lang="en-US" sz="2400" dirty="0"/>
              <a:t>Seq-Seq </a:t>
            </a:r>
            <a:r>
              <a:rPr lang="en-US" sz="2400" b="1" dirty="0"/>
              <a:t>one week </a:t>
            </a:r>
            <a:r>
              <a:rPr lang="en-US" sz="2400" dirty="0"/>
              <a:t>ago</a:t>
            </a:r>
          </a:p>
          <a:p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Decoder Models</a:t>
            </a:r>
          </a:p>
          <a:p>
            <a:r>
              <a:rPr lang="en-US" sz="2400" dirty="0"/>
              <a:t>Pretrained </a:t>
            </a:r>
            <a:r>
              <a:rPr lang="en-US" sz="2400" b="1" dirty="0"/>
              <a:t>144</a:t>
            </a:r>
            <a:r>
              <a:rPr lang="en-US" sz="2400" dirty="0"/>
              <a:t> hours</a:t>
            </a:r>
          </a:p>
          <a:p>
            <a:r>
              <a:rPr lang="en-US" sz="2400" dirty="0"/>
              <a:t>SFT Trained: varied with bugs (future slide)</a:t>
            </a:r>
          </a:p>
          <a:p>
            <a:pPr lvl="1"/>
            <a:r>
              <a:rPr lang="en-US" sz="2000" dirty="0"/>
              <a:t>Some variants were just </a:t>
            </a:r>
            <a:r>
              <a:rPr lang="en-US" sz="2000" b="1" dirty="0"/>
              <a:t>faster</a:t>
            </a:r>
            <a:r>
              <a:rPr lang="en-US" sz="2000" dirty="0"/>
              <a:t> then others, trained over </a:t>
            </a:r>
            <a:r>
              <a:rPr lang="en-US" sz="2000" b="1" dirty="0"/>
              <a:t>same data</a:t>
            </a:r>
            <a:r>
              <a:rPr lang="en-US" sz="2000" dirty="0"/>
              <a:t> with the same amount</a:t>
            </a:r>
          </a:p>
          <a:p>
            <a:pPr marL="114300" indent="0">
              <a:buNone/>
            </a:pPr>
            <a:r>
              <a:rPr lang="en-US" sz="2400" dirty="0"/>
              <a:t>Seq-Seq</a:t>
            </a:r>
          </a:p>
          <a:p>
            <a:r>
              <a:rPr lang="en-US" sz="2400" dirty="0"/>
              <a:t>Doesn’t need Pretraining</a:t>
            </a:r>
          </a:p>
          <a:p>
            <a:r>
              <a:rPr lang="en-US" sz="2400" dirty="0"/>
              <a:t>SFT Trained for 142 hours – Type1</a:t>
            </a:r>
          </a:p>
          <a:p>
            <a:r>
              <a:rPr lang="en-US" sz="2400" dirty="0"/>
              <a:t>SFT Trained for 57 hours – Type2</a:t>
            </a:r>
          </a:p>
        </p:txBody>
      </p:sp>
    </p:spTree>
    <p:extLst>
      <p:ext uri="{BB962C8B-B14F-4D97-AF65-F5344CB8AC3E}">
        <p14:creationId xmlns:p14="http://schemas.microsoft.com/office/powerpoint/2010/main" val="3125571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466E-519A-9BAD-FC1A-0C527F3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691" y="1"/>
            <a:ext cx="11250456" cy="1033411"/>
          </a:xfrm>
        </p:spPr>
        <p:txBody>
          <a:bodyPr>
            <a:noAutofit/>
          </a:bodyPr>
          <a:lstStyle/>
          <a:p>
            <a:r>
              <a:rPr lang="en-US" sz="4000" dirty="0"/>
              <a:t>Decoder Transformer (By-Char): Pretrain - Gutenburg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C9A7D25-9D6D-786B-4B73-0E826AEBE3C2}"/>
              </a:ext>
            </a:extLst>
          </p:cNvPr>
          <p:cNvGrpSpPr/>
          <p:nvPr/>
        </p:nvGrpSpPr>
        <p:grpSpPr>
          <a:xfrm>
            <a:off x="313852" y="1234026"/>
            <a:ext cx="11564295" cy="3371081"/>
            <a:chOff x="313852" y="1532790"/>
            <a:chExt cx="11564295" cy="337108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C4E4B04-4E34-D0B4-BB03-A1F10EE9B16B}"/>
                </a:ext>
              </a:extLst>
            </p:cNvPr>
            <p:cNvGrpSpPr/>
            <p:nvPr/>
          </p:nvGrpSpPr>
          <p:grpSpPr>
            <a:xfrm>
              <a:off x="313852" y="1532791"/>
              <a:ext cx="3714751" cy="3365363"/>
              <a:chOff x="313852" y="1532791"/>
              <a:chExt cx="3714751" cy="3365363"/>
            </a:xfrm>
          </p:grpSpPr>
          <p:pic>
            <p:nvPicPr>
              <p:cNvPr id="11" name="Picture 10" descr="A graph of a graph&#10;&#10;Description automatically generated">
                <a:extLst>
                  <a:ext uri="{FF2B5EF4-FFF2-40B4-BE49-F238E27FC236}">
                    <a16:creationId xmlns:a16="http://schemas.microsoft.com/office/drawing/2014/main" id="{A59E7BC0-18FF-7B3F-BD0C-D9FA96398F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774" t="4987" r="8651"/>
              <a:stretch/>
            </p:blipFill>
            <p:spPr>
              <a:xfrm>
                <a:off x="313852" y="1840568"/>
                <a:ext cx="3714751" cy="3057586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E8A3DE-81C2-BA52-8A9F-4B325B059D6B}"/>
                  </a:ext>
                </a:extLst>
              </p:cNvPr>
              <p:cNvSpPr txBox="1"/>
              <p:nvPr/>
            </p:nvSpPr>
            <p:spPr>
              <a:xfrm>
                <a:off x="1502664" y="1532791"/>
                <a:ext cx="1300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Overall Graph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BD47C6-ADAE-EC84-72C5-23BDEEE7A905}"/>
                </a:ext>
              </a:extLst>
            </p:cNvPr>
            <p:cNvGrpSpPr/>
            <p:nvPr/>
          </p:nvGrpSpPr>
          <p:grpSpPr>
            <a:xfrm>
              <a:off x="4183834" y="1532790"/>
              <a:ext cx="3714751" cy="3363404"/>
              <a:chOff x="4183834" y="1532790"/>
              <a:chExt cx="3714751" cy="3363404"/>
            </a:xfrm>
          </p:grpSpPr>
          <p:pic>
            <p:nvPicPr>
              <p:cNvPr id="12" name="Picture 11" descr="A graph with a red line&#10;&#10;Description automatically generated">
                <a:extLst>
                  <a:ext uri="{FF2B5EF4-FFF2-40B4-BE49-F238E27FC236}">
                    <a16:creationId xmlns:a16="http://schemas.microsoft.com/office/drawing/2014/main" id="{5F632440-9CEA-D870-A71D-27E921CF08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77" t="4992" r="7796"/>
              <a:stretch/>
            </p:blipFill>
            <p:spPr>
              <a:xfrm>
                <a:off x="4183834" y="1840568"/>
                <a:ext cx="3714751" cy="305562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FFF188-6C7B-3548-2946-BE800F18A3D5}"/>
                  </a:ext>
                </a:extLst>
              </p:cNvPr>
              <p:cNvSpPr txBox="1"/>
              <p:nvPr/>
            </p:nvSpPr>
            <p:spPr>
              <a:xfrm>
                <a:off x="5199237" y="1532790"/>
                <a:ext cx="16839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Each Book layered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09229FD-7690-9007-9588-5FC24BB50E17}"/>
                </a:ext>
              </a:extLst>
            </p:cNvPr>
            <p:cNvGrpSpPr/>
            <p:nvPr/>
          </p:nvGrpSpPr>
          <p:grpSpPr>
            <a:xfrm>
              <a:off x="8053817" y="1559954"/>
              <a:ext cx="3824330" cy="3343917"/>
              <a:chOff x="8053817" y="1559954"/>
              <a:chExt cx="3824330" cy="3343917"/>
            </a:xfrm>
          </p:grpSpPr>
          <p:pic>
            <p:nvPicPr>
              <p:cNvPr id="13" name="Picture 12" descr="A graph of a graph&#10;&#10;Description automatically generated">
                <a:extLst>
                  <a:ext uri="{FF2B5EF4-FFF2-40B4-BE49-F238E27FC236}">
                    <a16:creationId xmlns:a16="http://schemas.microsoft.com/office/drawing/2014/main" id="{C828562D-577B-230C-8722-652DE8E24D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854" t="4992" r="7795"/>
              <a:stretch/>
            </p:blipFill>
            <p:spPr>
              <a:xfrm>
                <a:off x="8053817" y="1853963"/>
                <a:ext cx="3824330" cy="3049908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5D06A6-600F-A273-2C6E-841D771BC9E9}"/>
                  </a:ext>
                </a:extLst>
              </p:cNvPr>
              <p:cNvSpPr txBox="1"/>
              <p:nvPr/>
            </p:nvSpPr>
            <p:spPr>
              <a:xfrm>
                <a:off x="8627585" y="1559954"/>
                <a:ext cx="26767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Each Book layered- zoomed in</a:t>
                </a:r>
              </a:p>
            </p:txBody>
          </p:sp>
        </p:grpSp>
      </p:grp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034F1E-6FAE-256D-385C-A9BAF5A0A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808" y="4689695"/>
            <a:ext cx="6097508" cy="2046083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 didn’t realize that I set the “goal” parameter for training way </a:t>
            </a:r>
            <a:r>
              <a:rPr lang="en-US" sz="2800" b="1" dirty="0"/>
              <a:t>too high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Skipped</a:t>
            </a:r>
            <a:r>
              <a:rPr lang="en-US" dirty="0"/>
              <a:t> out of data far </a:t>
            </a:r>
            <a:r>
              <a:rPr lang="en-US" b="1" dirty="0"/>
              <a:t>too soon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Was 0.7, should’ve been 0.1, 0.2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Knowing now, would’ve just </a:t>
            </a:r>
            <a:r>
              <a:rPr lang="en-US" b="1" dirty="0"/>
              <a:t>removed</a:t>
            </a:r>
            <a:r>
              <a:rPr lang="en-US" dirty="0"/>
              <a:t> this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more </a:t>
            </a:r>
            <a:r>
              <a:rPr lang="en-US" sz="2800" b="1" dirty="0"/>
              <a:t>curated</a:t>
            </a:r>
            <a:r>
              <a:rPr lang="en-US" sz="2800" dirty="0"/>
              <a:t> dataset would’ve been better as well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Cut out [#] references, eccentric characters, weird books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B015C1-8AAD-CE7D-B384-936805550265}"/>
              </a:ext>
            </a:extLst>
          </p:cNvPr>
          <p:cNvSpPr txBox="1"/>
          <p:nvPr/>
        </p:nvSpPr>
        <p:spPr>
          <a:xfrm>
            <a:off x="6502578" y="4774283"/>
            <a:ext cx="301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Generated text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616D32C-610F-A8DE-B3F1-304227361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009" y="5082060"/>
            <a:ext cx="5328138" cy="148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31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B08-CA5A-2BFC-5F58-CBA491AB6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SFT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2EE384-B736-BB0D-8E0B-385CB793A78D}"/>
              </a:ext>
            </a:extLst>
          </p:cNvPr>
          <p:cNvGrpSpPr/>
          <p:nvPr/>
        </p:nvGrpSpPr>
        <p:grpSpPr>
          <a:xfrm>
            <a:off x="3907833" y="2224855"/>
            <a:ext cx="8183772" cy="959811"/>
            <a:chOff x="4085633" y="2224855"/>
            <a:chExt cx="8183772" cy="95981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963BC9-481B-D61E-CE42-0A09F29A0423}"/>
                </a:ext>
              </a:extLst>
            </p:cNvPr>
            <p:cNvSpPr txBox="1"/>
            <p:nvPr/>
          </p:nvSpPr>
          <p:spPr>
            <a:xfrm>
              <a:off x="4085633" y="2224855"/>
              <a:ext cx="332174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Training Input</a:t>
              </a:r>
              <a:endParaRPr lang="en-US" sz="3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   &lt;Question Tokenized&gt;</a:t>
              </a:r>
              <a:endParaRPr lang="en-US" sz="3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Picture 2" descr="⊕ - Wiktionary, the free dictionary">
              <a:extLst>
                <a:ext uri="{FF2B5EF4-FFF2-40B4-BE49-F238E27FC236}">
                  <a16:creationId xmlns:a16="http://schemas.microsoft.com/office/drawing/2014/main" id="{BBDD6FFB-8AD4-66D6-FB55-61367F17F8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57" t="21414" r="20591" b="20933"/>
            <a:stretch/>
          </p:blipFill>
          <p:spPr bwMode="auto">
            <a:xfrm>
              <a:off x="7221042" y="2771742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F28590-74AC-5C8A-97B5-54695746A976}"/>
                </a:ext>
              </a:extLst>
            </p:cNvPr>
            <p:cNvSpPr txBox="1"/>
            <p:nvPr/>
          </p:nvSpPr>
          <p:spPr>
            <a:xfrm>
              <a:off x="7503668" y="2723001"/>
              <a:ext cx="18149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&lt;SOS Token&gt;</a:t>
              </a:r>
            </a:p>
          </p:txBody>
        </p:sp>
        <p:pic>
          <p:nvPicPr>
            <p:cNvPr id="8" name="Picture 2" descr="⊕ - Wiktionary, the free dictionary">
              <a:extLst>
                <a:ext uri="{FF2B5EF4-FFF2-40B4-BE49-F238E27FC236}">
                  <a16:creationId xmlns:a16="http://schemas.microsoft.com/office/drawing/2014/main" id="{467D4F64-D459-0085-758E-CB9F211DF6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57" t="21414" r="20591" b="20933"/>
            <a:stretch/>
          </p:blipFill>
          <p:spPr bwMode="auto">
            <a:xfrm>
              <a:off x="9214378" y="2781032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64D512-DBDA-CA11-2ACE-BB1C5CD6F6F3}"/>
                </a:ext>
              </a:extLst>
            </p:cNvPr>
            <p:cNvSpPr txBox="1"/>
            <p:nvPr/>
          </p:nvSpPr>
          <p:spPr>
            <a:xfrm>
              <a:off x="9491080" y="2717297"/>
              <a:ext cx="2778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&lt;Answer Tokenized&gt;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A75BAF-AFDA-52A9-63FF-BC4593CBD228}"/>
              </a:ext>
            </a:extLst>
          </p:cNvPr>
          <p:cNvGrpSpPr/>
          <p:nvPr/>
        </p:nvGrpSpPr>
        <p:grpSpPr>
          <a:xfrm>
            <a:off x="3907833" y="3498123"/>
            <a:ext cx="7467603" cy="956052"/>
            <a:chOff x="4085633" y="3472723"/>
            <a:chExt cx="7467603" cy="9560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C85840-CFD5-905B-63ED-67ED8AF25FA4}"/>
                </a:ext>
              </a:extLst>
            </p:cNvPr>
            <p:cNvSpPr txBox="1"/>
            <p:nvPr/>
          </p:nvSpPr>
          <p:spPr>
            <a:xfrm>
              <a:off x="4085633" y="3472723"/>
              <a:ext cx="495360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Training</a:t>
              </a:r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Output</a:t>
              </a:r>
              <a:endParaRPr 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   &lt;Training Input, Right-Shifted by 1&gt;</a:t>
              </a:r>
              <a:endParaRPr lang="en-US" sz="3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2" name="Picture 2" descr="⊕ - Wiktionary, the free dictionary">
              <a:extLst>
                <a:ext uri="{FF2B5EF4-FFF2-40B4-BE49-F238E27FC236}">
                  <a16:creationId xmlns:a16="http://schemas.microsoft.com/office/drawing/2014/main" id="{0D6D60EC-614A-C5DD-3C59-E698985453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57" t="21414" r="20591" b="20933"/>
            <a:stretch/>
          </p:blipFill>
          <p:spPr bwMode="auto">
            <a:xfrm>
              <a:off x="8856130" y="4031339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A59860-E2B9-2575-3065-2BD712239252}"/>
                </a:ext>
              </a:extLst>
            </p:cNvPr>
            <p:cNvSpPr txBox="1"/>
            <p:nvPr/>
          </p:nvSpPr>
          <p:spPr>
            <a:xfrm>
              <a:off x="9135586" y="3967110"/>
              <a:ext cx="24176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&lt;Buffer Token*1&gt;</a:t>
              </a:r>
            </a:p>
          </p:txBody>
        </p:sp>
      </p:grpSp>
      <p:pic>
        <p:nvPicPr>
          <p:cNvPr id="21" name="Picture 20" descr="A screenshot of a phone&#10;&#10;Description automatically generated">
            <a:extLst>
              <a:ext uri="{FF2B5EF4-FFF2-40B4-BE49-F238E27FC236}">
                <a16:creationId xmlns:a16="http://schemas.microsoft.com/office/drawing/2014/main" id="{419ECD66-B9F9-BEC6-E695-5A9439F67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23" y="1263387"/>
            <a:ext cx="3692677" cy="523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13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2E191-A411-806F-4584-4E6DC6B7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Models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4D5042-43C0-B588-DA7D-0C0AA9D16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230760"/>
              </p:ext>
            </p:extLst>
          </p:nvPr>
        </p:nvGraphicFramePr>
        <p:xfrm>
          <a:off x="1235294" y="1186004"/>
          <a:ext cx="9679449" cy="2636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6930">
                  <a:extLst>
                    <a:ext uri="{9D8B030D-6E8A-4147-A177-3AD203B41FA5}">
                      <a16:colId xmlns:a16="http://schemas.microsoft.com/office/drawing/2014/main" val="32965112"/>
                    </a:ext>
                  </a:extLst>
                </a:gridCol>
                <a:gridCol w="3289509">
                  <a:extLst>
                    <a:ext uri="{9D8B030D-6E8A-4147-A177-3AD203B41FA5}">
                      <a16:colId xmlns:a16="http://schemas.microsoft.com/office/drawing/2014/main" val="1742591751"/>
                    </a:ext>
                  </a:extLst>
                </a:gridCol>
                <a:gridCol w="3403010">
                  <a:extLst>
                    <a:ext uri="{9D8B030D-6E8A-4147-A177-3AD203B41FA5}">
                      <a16:colId xmlns:a16="http://schemas.microsoft.com/office/drawing/2014/main" val="607307550"/>
                    </a:ext>
                  </a:extLst>
                </a:gridCol>
              </a:tblGrid>
              <a:tr h="869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SFT Training – </a:t>
                      </a:r>
                      <a:r>
                        <a:rPr lang="en-US" u="sng" dirty="0"/>
                        <a:t>Type 1</a:t>
                      </a:r>
                      <a:r>
                        <a:rPr lang="en-US" dirty="0"/>
                        <a:t>:</a:t>
                      </a:r>
                    </a:p>
                    <a:p>
                      <a:r>
                        <a:rPr lang="en-US" dirty="0"/>
                        <a:t>Prompts and Responses are </a:t>
                      </a:r>
                      <a:r>
                        <a:rPr lang="en-US" u="sng" dirty="0"/>
                        <a:t>under context</a:t>
                      </a:r>
                      <a:r>
                        <a:rPr lang="en-US" u="none" dirty="0"/>
                        <a:t> </a:t>
                      </a:r>
                      <a:r>
                        <a:rPr lang="en-US" dirty="0"/>
                        <a:t>Parameter (256 tokens)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SFT Training – </a:t>
                      </a:r>
                      <a:r>
                        <a:rPr lang="en-US" u="sng" dirty="0"/>
                        <a:t>Type 2</a:t>
                      </a:r>
                      <a:r>
                        <a:rPr lang="en-US" dirty="0"/>
                        <a:t>:</a:t>
                      </a:r>
                    </a:p>
                    <a:p>
                      <a:r>
                        <a:rPr lang="en-US" dirty="0"/>
                        <a:t>Prompts and Responses are </a:t>
                      </a:r>
                      <a:r>
                        <a:rPr lang="en-US" u="sng" dirty="0"/>
                        <a:t>any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475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Decoder Model (</a:t>
                      </a:r>
                      <a:r>
                        <a:rPr lang="en-US" b="1" u="sng" dirty="0"/>
                        <a:t>By-Char</a:t>
                      </a:r>
                      <a:r>
                        <a:rPr lang="en-US" b="1" dirty="0"/>
                        <a:t>)</a:t>
                      </a:r>
                    </a:p>
                    <a:p>
                      <a:r>
                        <a:rPr lang="en-US" dirty="0"/>
                        <a:t>[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7927 token dictionary]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Name= PTv2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_CRC-SFT2-type1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SFT Training= 65h,25m,18s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Name= PTv2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_CRC-SFT2-type2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SFT Training= 47h, 33m, 9s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931649"/>
                  </a:ext>
                </a:extLst>
              </a:tr>
              <a:tr h="499357">
                <a:tc>
                  <a:txBody>
                    <a:bodyPr/>
                    <a:lstStyle/>
                    <a:p>
                      <a:r>
                        <a:rPr lang="en-US" b="1" dirty="0"/>
                        <a:t>Decoder Model (</a:t>
                      </a:r>
                      <a:r>
                        <a:rPr lang="en-US" b="1" u="sng" dirty="0"/>
                        <a:t>By-Subword</a:t>
                      </a:r>
                      <a:r>
                        <a:rPr lang="en-US" b="1" dirty="0"/>
                        <a:t>)</a:t>
                      </a:r>
                    </a:p>
                    <a:p>
                      <a:r>
                        <a:rPr lang="en-US" dirty="0"/>
                        <a:t>[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50259 token dictionary]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Name= PTv3-tktk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_CRC-SFT2-type1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SFT Training= 61h, 52m, 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Name= PTv3-tktk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_CRC-SFT2-type2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SFT Training= 71h, 48m, 57s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252644"/>
                  </a:ext>
                </a:extLst>
              </a:tr>
              <a:tr h="499357">
                <a:tc>
                  <a:txBody>
                    <a:bodyPr/>
                    <a:lstStyle/>
                    <a:p>
                      <a:r>
                        <a:rPr lang="en-US" b="1" u="sng" dirty="0"/>
                        <a:t>Seq-Seq</a:t>
                      </a:r>
                      <a:r>
                        <a:rPr lang="en-US" b="1" dirty="0"/>
                        <a:t> Model (By-Subword)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[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50259 token dictionary]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Name=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PT-ChatBot-Type1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SFT Training= 141h, 58m, 52s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Name=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PT-ChatBot-Type2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SFT Training= 57h, 9m, 43s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6016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9056D71-5803-3F19-8A23-9F9ADC0ACCCE}"/>
              </a:ext>
            </a:extLst>
          </p:cNvPr>
          <p:cNvSpPr txBox="1"/>
          <p:nvPr/>
        </p:nvSpPr>
        <p:spPr>
          <a:xfrm>
            <a:off x="818266" y="4230668"/>
            <a:ext cx="13708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Training 1:</a:t>
            </a:r>
          </a:p>
          <a:p>
            <a:pPr algn="r"/>
            <a:endParaRPr lang="en-US" b="1" dirty="0"/>
          </a:p>
          <a:p>
            <a:pPr algn="r"/>
            <a:r>
              <a:rPr lang="en-US" b="1" dirty="0"/>
              <a:t>Training 2:</a:t>
            </a:r>
          </a:p>
          <a:p>
            <a:pPr algn="r"/>
            <a:endParaRPr lang="en-US" b="1" dirty="0"/>
          </a:p>
          <a:p>
            <a:pPr algn="r"/>
            <a:r>
              <a:rPr lang="en-US" b="1" dirty="0"/>
              <a:t>…</a:t>
            </a:r>
          </a:p>
          <a:p>
            <a:pPr algn="r"/>
            <a:r>
              <a:rPr lang="en-US" b="1" dirty="0"/>
              <a:t>Training n:</a:t>
            </a:r>
          </a:p>
          <a:p>
            <a:pPr algn="r"/>
            <a:endParaRPr lang="en-US" b="1" dirty="0"/>
          </a:p>
          <a:p>
            <a:pPr algn="r"/>
            <a:r>
              <a:rPr lang="en-US" b="1" dirty="0"/>
              <a:t>Training n+1: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F9528-F509-307C-62F0-FFB65DEE0F28}"/>
              </a:ext>
            </a:extLst>
          </p:cNvPr>
          <p:cNvSpPr txBox="1"/>
          <p:nvPr/>
        </p:nvSpPr>
        <p:spPr>
          <a:xfrm>
            <a:off x="2269461" y="4225374"/>
            <a:ext cx="54965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&lt;“Give a story”&gt;&lt;SOS&gt;&lt;“A cow jumped over a moon”&gt;&lt;Buffer&gt;</a:t>
            </a:r>
          </a:p>
          <a:p>
            <a:endParaRPr lang="en-US" dirty="0"/>
          </a:p>
          <a:p>
            <a:r>
              <a:rPr lang="en-US" dirty="0"/>
              <a:t>&lt;“</a:t>
            </a:r>
            <a:r>
              <a:rPr lang="en-US" dirty="0" err="1"/>
              <a:t>ive</a:t>
            </a:r>
            <a:r>
              <a:rPr lang="en-US" dirty="0"/>
              <a:t> a story”&gt;&lt;SOS&gt;&lt;“A cow jumped over a moon”&gt;&lt;Buffer+1&gt;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&lt;SOS&gt;&lt;“A cow jumped over a moon”&gt;&lt;Buffer+n-1&gt;</a:t>
            </a:r>
          </a:p>
          <a:p>
            <a:endParaRPr lang="en-US" dirty="0"/>
          </a:p>
          <a:p>
            <a:r>
              <a:rPr lang="en-US" dirty="0"/>
              <a:t>&lt;A cow jumped over a moon”&gt;&lt;</a:t>
            </a:r>
            <a:r>
              <a:rPr lang="en-US" dirty="0" err="1"/>
              <a:t>Buffer+n</a:t>
            </a:r>
            <a:r>
              <a:rPr lang="en-US" dirty="0"/>
              <a:t>&gt;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6454A94-4005-F4A7-0026-2A6769F883C1}"/>
              </a:ext>
            </a:extLst>
          </p:cNvPr>
          <p:cNvSpPr/>
          <p:nvPr/>
        </p:nvSpPr>
        <p:spPr>
          <a:xfrm>
            <a:off x="6536602" y="5133315"/>
            <a:ext cx="316871" cy="7550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xclamation mark - Free signs icons">
            <a:extLst>
              <a:ext uri="{FF2B5EF4-FFF2-40B4-BE49-F238E27FC236}">
                <a16:creationId xmlns:a16="http://schemas.microsoft.com/office/drawing/2014/main" id="{10A898D4-1B34-B6F0-2BC9-8F1E47814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953" y="5133315"/>
            <a:ext cx="755092" cy="75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589222-89DE-B3DB-0C21-8E858243E888}"/>
              </a:ext>
            </a:extLst>
          </p:cNvPr>
          <p:cNvSpPr txBox="1"/>
          <p:nvPr/>
        </p:nvSpPr>
        <p:spPr>
          <a:xfrm>
            <a:off x="7923525" y="5364219"/>
            <a:ext cx="1983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 or not?</a:t>
            </a:r>
          </a:p>
        </p:txBody>
      </p:sp>
    </p:spTree>
    <p:extLst>
      <p:ext uri="{BB962C8B-B14F-4D97-AF65-F5344CB8AC3E}">
        <p14:creationId xmlns:p14="http://schemas.microsoft.com/office/powerpoint/2010/main" val="215304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466E-519A-9BAD-FC1A-0C527F3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691" y="1"/>
            <a:ext cx="11250456" cy="1033411"/>
          </a:xfrm>
        </p:spPr>
        <p:txBody>
          <a:bodyPr>
            <a:normAutofit/>
          </a:bodyPr>
          <a:lstStyle/>
          <a:p>
            <a:r>
              <a:rPr lang="en-US" dirty="0"/>
              <a:t>Decoder Transformer (By-Char): SFT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223FFD-D179-6C3C-3B9A-A76DF5C2BB7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48551" y="1087730"/>
            <a:ext cx="10805416" cy="4396863"/>
            <a:chOff x="470772" y="1233915"/>
            <a:chExt cx="11250456" cy="457795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B53BE9-3A2D-9715-65B1-B61C4BA09F2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6320" y="1233915"/>
              <a:ext cx="4127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QAs under context parameter: 256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60E5D1-43E0-A1CF-4166-03D14B17BDC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03574" y="1233915"/>
              <a:ext cx="2388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QAs any size</a:t>
              </a:r>
            </a:p>
          </p:txBody>
        </p:sp>
        <p:pic>
          <p:nvPicPr>
            <p:cNvPr id="10" name="Picture 9" descr="A graph of red and blue lines&#10;&#10;Description automatically generated">
              <a:extLst>
                <a:ext uri="{FF2B5EF4-FFF2-40B4-BE49-F238E27FC236}">
                  <a16:creationId xmlns:a16="http://schemas.microsoft.com/office/drawing/2014/main" id="{6D0CF88E-4786-FC3E-76AE-DDDB380C2CF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772" y="1516154"/>
              <a:ext cx="5398410" cy="4295716"/>
            </a:xfrm>
            <a:prstGeom prst="rect">
              <a:avLst/>
            </a:prstGeom>
          </p:spPr>
        </p:pic>
        <p:pic>
          <p:nvPicPr>
            <p:cNvPr id="20" name="Picture 19" descr="A red and blue graph&#10;&#10;Description automatically generated">
              <a:extLst>
                <a:ext uri="{FF2B5EF4-FFF2-40B4-BE49-F238E27FC236}">
                  <a16:creationId xmlns:a16="http://schemas.microsoft.com/office/drawing/2014/main" id="{7F254EEE-7517-3416-5D42-8978492BBAA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4876" y="1516155"/>
              <a:ext cx="5446352" cy="4295715"/>
            </a:xfrm>
            <a:prstGeom prst="rect">
              <a:avLst/>
            </a:prstGeom>
          </p:spPr>
        </p:pic>
      </p:grpSp>
      <p:pic>
        <p:nvPicPr>
          <p:cNvPr id="35" name="Picture 3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E02412C-C237-7CF8-8723-CA1FD4C73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958" y="5570730"/>
            <a:ext cx="3730036" cy="1101826"/>
          </a:xfrm>
          <a:prstGeom prst="rect">
            <a:avLst/>
          </a:prstGeom>
        </p:spPr>
      </p:pic>
      <p:pic>
        <p:nvPicPr>
          <p:cNvPr id="37" name="Picture 36" descr="A screen shot of a computer&#10;&#10;Description automatically generated">
            <a:extLst>
              <a:ext uri="{FF2B5EF4-FFF2-40B4-BE49-F238E27FC236}">
                <a16:creationId xmlns:a16="http://schemas.microsoft.com/office/drawing/2014/main" id="{FA698808-611D-2D8B-5C36-96AE30BFC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416" y="5570730"/>
            <a:ext cx="3816194" cy="113454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1055A57-D829-F1B0-5347-0AE54C6C4EB6}"/>
              </a:ext>
            </a:extLst>
          </p:cNvPr>
          <p:cNvSpPr txBox="1"/>
          <p:nvPr/>
        </p:nvSpPr>
        <p:spPr>
          <a:xfrm>
            <a:off x="4680642" y="1692997"/>
            <a:ext cx="1095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Change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in dataset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E70DB72-6CC6-7ECB-EB82-25D64C4B90B7}"/>
              </a:ext>
            </a:extLst>
          </p:cNvPr>
          <p:cNvCxnSpPr>
            <a:cxnSpLocks/>
          </p:cNvCxnSpPr>
          <p:nvPr/>
        </p:nvCxnSpPr>
        <p:spPr>
          <a:xfrm flipH="1">
            <a:off x="4191754" y="1927448"/>
            <a:ext cx="660903" cy="1904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929CEF1-20DD-A0B0-A519-8DC401451301}"/>
              </a:ext>
            </a:extLst>
          </p:cNvPr>
          <p:cNvSpPr txBox="1"/>
          <p:nvPr/>
        </p:nvSpPr>
        <p:spPr>
          <a:xfrm>
            <a:off x="1711104" y="4087768"/>
            <a:ext cx="100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540000"/>
                </a:solidFill>
              </a:rPr>
              <a:t>1M-GPT4.csv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6C0E9C-EFF1-8C57-E93E-386AEA69A3CC}"/>
              </a:ext>
            </a:extLst>
          </p:cNvPr>
          <p:cNvSpPr txBox="1"/>
          <p:nvPr/>
        </p:nvSpPr>
        <p:spPr>
          <a:xfrm>
            <a:off x="2879001" y="4087768"/>
            <a:ext cx="13399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540000"/>
                </a:solidFill>
              </a:rPr>
              <a:t>3_5M-GPT3_5.csv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D96378-C8D4-2552-172B-6565CF815467}"/>
              </a:ext>
            </a:extLst>
          </p:cNvPr>
          <p:cNvSpPr txBox="1"/>
          <p:nvPr/>
        </p:nvSpPr>
        <p:spPr>
          <a:xfrm>
            <a:off x="4291340" y="4087768"/>
            <a:ext cx="13399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540000"/>
                </a:solidFill>
              </a:rPr>
              <a:t>Movie_Corpus.csv</a:t>
            </a:r>
          </a:p>
        </p:txBody>
      </p:sp>
    </p:spTree>
    <p:extLst>
      <p:ext uri="{BB962C8B-B14F-4D97-AF65-F5344CB8AC3E}">
        <p14:creationId xmlns:p14="http://schemas.microsoft.com/office/powerpoint/2010/main" val="2643467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466E-519A-9BAD-FC1A-0C527F3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691" y="1"/>
            <a:ext cx="11250456" cy="1033411"/>
          </a:xfrm>
        </p:spPr>
        <p:txBody>
          <a:bodyPr>
            <a:normAutofit/>
          </a:bodyPr>
          <a:lstStyle/>
          <a:p>
            <a:r>
              <a:rPr lang="en-US" dirty="0"/>
              <a:t>Decoder Transformer (By-Char): SFT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09773BD-2F15-C291-6DDA-E19BF0E6E2F7}"/>
              </a:ext>
            </a:extLst>
          </p:cNvPr>
          <p:cNvGrpSpPr/>
          <p:nvPr/>
        </p:nvGrpSpPr>
        <p:grpSpPr>
          <a:xfrm>
            <a:off x="1399494" y="1911261"/>
            <a:ext cx="8419420" cy="369332"/>
            <a:chOff x="1399494" y="2372976"/>
            <a:chExt cx="8419420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B53BE9-3A2D-9715-65B1-B61C4BA09F27}"/>
                </a:ext>
              </a:extLst>
            </p:cNvPr>
            <p:cNvSpPr txBox="1"/>
            <p:nvPr/>
          </p:nvSpPr>
          <p:spPr>
            <a:xfrm>
              <a:off x="1399494" y="2372976"/>
              <a:ext cx="3808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QAs under context parameter: 256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60E5D1-43E0-A1CF-4166-03D14B17BDC4}"/>
                </a:ext>
              </a:extLst>
            </p:cNvPr>
            <p:cNvSpPr txBox="1"/>
            <p:nvPr/>
          </p:nvSpPr>
          <p:spPr>
            <a:xfrm>
              <a:off x="8097749" y="2372976"/>
              <a:ext cx="1721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QAs any size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7C71B6-7F2C-4EA6-893E-688DB33F8759}"/>
              </a:ext>
            </a:extLst>
          </p:cNvPr>
          <p:cNvGrpSpPr/>
          <p:nvPr/>
        </p:nvGrpSpPr>
        <p:grpSpPr>
          <a:xfrm>
            <a:off x="658681" y="3695444"/>
            <a:ext cx="10874637" cy="807067"/>
            <a:chOff x="700527" y="2625985"/>
            <a:chExt cx="10874637" cy="807067"/>
          </a:xfrm>
        </p:grpSpPr>
        <p:pic>
          <p:nvPicPr>
            <p:cNvPr id="9" name="Picture 8" descr="A close up of words&#10;&#10;Description automatically generated">
              <a:extLst>
                <a:ext uri="{FF2B5EF4-FFF2-40B4-BE49-F238E27FC236}">
                  <a16:creationId xmlns:a16="http://schemas.microsoft.com/office/drawing/2014/main" id="{13360996-3315-8349-1709-BCBAFA12E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527" y="2933762"/>
              <a:ext cx="5057143" cy="495238"/>
            </a:xfrm>
            <a:prstGeom prst="rect">
              <a:avLst/>
            </a:prstGeom>
          </p:spPr>
        </p:pic>
        <p:pic>
          <p:nvPicPr>
            <p:cNvPr id="12" name="Picture 11" descr="A close up of a text&#10;&#10;Description automatically generated">
              <a:extLst>
                <a:ext uri="{FF2B5EF4-FFF2-40B4-BE49-F238E27FC236}">
                  <a16:creationId xmlns:a16="http://schemas.microsoft.com/office/drawing/2014/main" id="{3B02C259-786A-616D-EF1A-9386636F1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4332" y="2933762"/>
              <a:ext cx="5140832" cy="4992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878C3-DC7B-A9C5-F2EB-0776B55DBF6F}"/>
                </a:ext>
              </a:extLst>
            </p:cNvPr>
            <p:cNvSpPr txBox="1"/>
            <p:nvPr/>
          </p:nvSpPr>
          <p:spPr>
            <a:xfrm>
              <a:off x="5065709" y="2625985"/>
              <a:ext cx="214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Prompted Generation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66168E-78B8-90AC-9B9F-485FCFBFFC42}"/>
              </a:ext>
            </a:extLst>
          </p:cNvPr>
          <p:cNvGrpSpPr/>
          <p:nvPr/>
        </p:nvGrpSpPr>
        <p:grpSpPr>
          <a:xfrm>
            <a:off x="658681" y="2669189"/>
            <a:ext cx="10870067" cy="689910"/>
            <a:chOff x="658681" y="2337943"/>
            <a:chExt cx="10870067" cy="68991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9EBECB4-29CB-6ACB-DC8D-04F311984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681" y="2631812"/>
              <a:ext cx="5057143" cy="39604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304B62-48F9-10CA-ED85-741221033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7916" y="2631812"/>
              <a:ext cx="5140832" cy="38189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24E10E3-D07A-AC5A-653D-C0306F406155}"/>
                </a:ext>
              </a:extLst>
            </p:cNvPr>
            <p:cNvSpPr txBox="1"/>
            <p:nvPr/>
          </p:nvSpPr>
          <p:spPr>
            <a:xfrm>
              <a:off x="5023863" y="2337943"/>
              <a:ext cx="214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Unprompted Generation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9A52DD7-40F2-2630-D676-B12B656DFCC0}"/>
              </a:ext>
            </a:extLst>
          </p:cNvPr>
          <p:cNvSpPr txBox="1"/>
          <p:nvPr/>
        </p:nvSpPr>
        <p:spPr>
          <a:xfrm>
            <a:off x="1150246" y="5257082"/>
            <a:ext cx="4307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Just Gibberish, complete </a:t>
            </a: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fail</a:t>
            </a:r>
          </a:p>
        </p:txBody>
      </p:sp>
    </p:spTree>
    <p:extLst>
      <p:ext uri="{BB962C8B-B14F-4D97-AF65-F5344CB8AC3E}">
        <p14:creationId xmlns:p14="http://schemas.microsoft.com/office/powerpoint/2010/main" val="910582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CC18E-FC16-224D-43C3-30AA7C96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Gutenburg.org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5EE67-E39A-B328-E0D5-67C5EEA7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286" y="1309105"/>
            <a:ext cx="11252200" cy="4867858"/>
          </a:xfrm>
        </p:spPr>
        <p:txBody>
          <a:bodyPr/>
          <a:lstStyle/>
          <a:p>
            <a:r>
              <a:rPr lang="en-US" dirty="0"/>
              <a:t>Largest digital </a:t>
            </a:r>
            <a:r>
              <a:rPr lang="en-US" b="1" dirty="0"/>
              <a:t>library</a:t>
            </a:r>
            <a:r>
              <a:rPr lang="en-US" dirty="0"/>
              <a:t> of public</a:t>
            </a:r>
            <a:r>
              <a:rPr lang="en-US" b="1" dirty="0"/>
              <a:t> </a:t>
            </a:r>
            <a:r>
              <a:rPr lang="en-US" dirty="0"/>
              <a:t>domain</a:t>
            </a:r>
          </a:p>
          <a:p>
            <a:r>
              <a:rPr lang="en-US" dirty="0"/>
              <a:t>Ran a data-scraper that converted </a:t>
            </a:r>
            <a:r>
              <a:rPr lang="en-US" b="1" u="sng" dirty="0"/>
              <a:t>57,581</a:t>
            </a:r>
            <a:r>
              <a:rPr lang="en-US" u="sng" dirty="0"/>
              <a:t> books </a:t>
            </a:r>
            <a:r>
              <a:rPr lang="en-US" dirty="0"/>
              <a:t>into easy to use .txt files</a:t>
            </a:r>
          </a:p>
          <a:p>
            <a:r>
              <a:rPr lang="en-US" dirty="0"/>
              <a:t>“Book” or “Gutenburg” Dataset</a:t>
            </a:r>
          </a:p>
          <a:p>
            <a:r>
              <a:rPr lang="en-US" dirty="0"/>
              <a:t>Great for Pretraining (future slide)</a:t>
            </a:r>
          </a:p>
        </p:txBody>
      </p:sp>
      <p:pic>
        <p:nvPicPr>
          <p:cNvPr id="3074" name="Picture 2" descr="Project Gutenberg">
            <a:extLst>
              <a:ext uri="{FF2B5EF4-FFF2-40B4-BE49-F238E27FC236}">
                <a16:creationId xmlns:a16="http://schemas.microsoft.com/office/drawing/2014/main" id="{7AB6000B-9A9A-4DCE-629E-E9851407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086" y="2724372"/>
            <a:ext cx="5359400" cy="3323660"/>
          </a:xfrm>
          <a:prstGeom prst="rect">
            <a:avLst/>
          </a:prstGeom>
          <a:noFill/>
          <a:ln w="28575">
            <a:solidFill>
              <a:srgbClr val="3F6E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176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466E-519A-9BAD-FC1A-0C527F3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691" y="1"/>
            <a:ext cx="11250456" cy="1033411"/>
          </a:xfrm>
        </p:spPr>
        <p:txBody>
          <a:bodyPr>
            <a:noAutofit/>
          </a:bodyPr>
          <a:lstStyle/>
          <a:p>
            <a:r>
              <a:rPr lang="en-US" sz="4000" dirty="0"/>
              <a:t>Decoder Model (</a:t>
            </a:r>
            <a:r>
              <a:rPr lang="en-US" sz="4000" u="sng" dirty="0"/>
              <a:t>By-Subword</a:t>
            </a:r>
            <a:r>
              <a:rPr lang="en-US" sz="4000" dirty="0"/>
              <a:t>): Pretrain - Gutenburg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E4D556-43DF-CCF0-16A8-C21C1986A7DB}"/>
              </a:ext>
            </a:extLst>
          </p:cNvPr>
          <p:cNvGrpSpPr/>
          <p:nvPr/>
        </p:nvGrpSpPr>
        <p:grpSpPr>
          <a:xfrm>
            <a:off x="227098" y="1202416"/>
            <a:ext cx="11737804" cy="3402863"/>
            <a:chOff x="227098" y="1202416"/>
            <a:chExt cx="11737804" cy="340286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9E7BC0-18FF-7B3F-BD0C-D9FA96398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40" t="6561" r="7322"/>
            <a:stretch/>
          </p:blipFill>
          <p:spPr>
            <a:xfrm>
              <a:off x="227098" y="1523848"/>
              <a:ext cx="3869982" cy="307358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E8A3DE-81C2-BA52-8A9F-4B325B059D6B}"/>
                </a:ext>
              </a:extLst>
            </p:cNvPr>
            <p:cNvSpPr txBox="1"/>
            <p:nvPr/>
          </p:nvSpPr>
          <p:spPr>
            <a:xfrm>
              <a:off x="1511741" y="1216071"/>
              <a:ext cx="1300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Overall Graph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F632440-9CEA-D870-A71D-27E921CF0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412" t="5536" r="7295"/>
            <a:stretch/>
          </p:blipFill>
          <p:spPr>
            <a:xfrm>
              <a:off x="4206661" y="1528765"/>
              <a:ext cx="3824330" cy="306866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FFF188-6C7B-3548-2946-BE800F18A3D5}"/>
                </a:ext>
              </a:extLst>
            </p:cNvPr>
            <p:cNvSpPr txBox="1"/>
            <p:nvPr/>
          </p:nvSpPr>
          <p:spPr>
            <a:xfrm>
              <a:off x="5254028" y="1216071"/>
              <a:ext cx="16839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Each Book layered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28562D-577B-230C-8722-652DE8E24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68" t="6250" r="7654"/>
            <a:stretch/>
          </p:blipFill>
          <p:spPr>
            <a:xfrm>
              <a:off x="8140572" y="1510194"/>
              <a:ext cx="3824330" cy="309508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5D06A6-600F-A273-2C6E-841D771BC9E9}"/>
                </a:ext>
              </a:extLst>
            </p:cNvPr>
            <p:cNvSpPr txBox="1"/>
            <p:nvPr/>
          </p:nvSpPr>
          <p:spPr>
            <a:xfrm>
              <a:off x="8714340" y="1202416"/>
              <a:ext cx="2676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Each Book layered- zoomed in</a:t>
              </a:r>
            </a:p>
          </p:txBody>
        </p:sp>
      </p:grp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034F1E-6FAE-256D-385C-A9BAF5A0A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892" y="4675181"/>
            <a:ext cx="5895708" cy="204608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Same Goal 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Curated</a:t>
            </a:r>
            <a:r>
              <a:rPr lang="en-US" sz="2400" dirty="0"/>
              <a:t> data seems even more important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B015C1-8AAD-CE7D-B384-936805550265}"/>
              </a:ext>
            </a:extLst>
          </p:cNvPr>
          <p:cNvSpPr txBox="1"/>
          <p:nvPr/>
        </p:nvSpPr>
        <p:spPr>
          <a:xfrm>
            <a:off x="6502578" y="4774283"/>
            <a:ext cx="301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Generated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604F2-07C3-1C4D-51A8-CEEAA022F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385" y="5082060"/>
            <a:ext cx="5405402" cy="13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72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466E-519A-9BAD-FC1A-0C527F3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691" y="1"/>
            <a:ext cx="11250456" cy="1033411"/>
          </a:xfrm>
        </p:spPr>
        <p:txBody>
          <a:bodyPr>
            <a:normAutofit/>
          </a:bodyPr>
          <a:lstStyle/>
          <a:p>
            <a:r>
              <a:rPr lang="en-US" dirty="0"/>
              <a:t>Decoder Transformer (By-Subword): SFT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E02412C-C237-7CF8-8723-CA1FD4C73C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89735" y="5570730"/>
            <a:ext cx="3525843" cy="11018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A698808-611D-2D8B-5C36-96AE30BFCB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27940" y="5570730"/>
            <a:ext cx="3525843" cy="110182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624DC4D-25EF-C3D7-2ACF-AC3C088606F4}"/>
              </a:ext>
            </a:extLst>
          </p:cNvPr>
          <p:cNvGrpSpPr/>
          <p:nvPr/>
        </p:nvGrpSpPr>
        <p:grpSpPr>
          <a:xfrm>
            <a:off x="655197" y="1076659"/>
            <a:ext cx="10881607" cy="4396863"/>
            <a:chOff x="655197" y="1076659"/>
            <a:chExt cx="10881607" cy="43968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B53BE9-3A2D-9715-65B1-B61C4BA09F27}"/>
                </a:ext>
              </a:extLst>
            </p:cNvPr>
            <p:cNvSpPr txBox="1">
              <a:spLocks/>
            </p:cNvSpPr>
            <p:nvPr/>
          </p:nvSpPr>
          <p:spPr>
            <a:xfrm>
              <a:off x="1346765" y="1076659"/>
              <a:ext cx="3964047" cy="295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QAs under context parameter: 256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60E5D1-43E0-A1CF-4166-03D14B17BDC4}"/>
                </a:ext>
              </a:extLst>
            </p:cNvPr>
            <p:cNvSpPr txBox="1">
              <a:spLocks/>
            </p:cNvSpPr>
            <p:nvPr/>
          </p:nvSpPr>
          <p:spPr>
            <a:xfrm>
              <a:off x="7779093" y="1076659"/>
              <a:ext cx="2294455" cy="295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QAs any size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0CF88E-4786-FC3E-76AE-DDDB380C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55197" y="1346824"/>
              <a:ext cx="5334967" cy="412669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F254EEE-7517-3416-5D42-8978492BB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315836" y="1346824"/>
              <a:ext cx="5220968" cy="412669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055A57-D829-F1B0-5347-0AE54C6C4EB6}"/>
                </a:ext>
              </a:extLst>
            </p:cNvPr>
            <p:cNvSpPr txBox="1"/>
            <p:nvPr/>
          </p:nvSpPr>
          <p:spPr>
            <a:xfrm>
              <a:off x="4203562" y="1692997"/>
              <a:ext cx="1095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Change</a:t>
              </a:r>
            </a:p>
            <a:p>
              <a:pPr algn="ctr"/>
              <a:r>
                <a:rPr lang="en-US" dirty="0">
                  <a:solidFill>
                    <a:srgbClr val="0000FF"/>
                  </a:solidFill>
                </a:rPr>
                <a:t>in dataset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E70DB72-6CC6-7ECB-EB82-25D64C4B90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4674" y="1927448"/>
              <a:ext cx="660903" cy="19047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929CEF1-20DD-A0B0-A519-8DC401451301}"/>
              </a:ext>
            </a:extLst>
          </p:cNvPr>
          <p:cNvSpPr txBox="1"/>
          <p:nvPr/>
        </p:nvSpPr>
        <p:spPr>
          <a:xfrm>
            <a:off x="7097915" y="3429000"/>
            <a:ext cx="100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540000"/>
                </a:solidFill>
              </a:rPr>
              <a:t>1M-GPT4.csv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6C0E9C-EFF1-8C57-E93E-386AEA69A3CC}"/>
              </a:ext>
            </a:extLst>
          </p:cNvPr>
          <p:cNvSpPr txBox="1"/>
          <p:nvPr/>
        </p:nvSpPr>
        <p:spPr>
          <a:xfrm>
            <a:off x="8265812" y="3429000"/>
            <a:ext cx="13399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540000"/>
                </a:solidFill>
              </a:rPr>
              <a:t>3_5M-GPT3_5.csv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D96378-C8D4-2552-172B-6565CF815467}"/>
              </a:ext>
            </a:extLst>
          </p:cNvPr>
          <p:cNvSpPr txBox="1"/>
          <p:nvPr/>
        </p:nvSpPr>
        <p:spPr>
          <a:xfrm>
            <a:off x="9678151" y="3429000"/>
            <a:ext cx="13399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540000"/>
                </a:solidFill>
              </a:rPr>
              <a:t>Movie_Corpus.csv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36A3B-8E48-3672-26BF-7AAAB8725015}"/>
              </a:ext>
            </a:extLst>
          </p:cNvPr>
          <p:cNvSpPr txBox="1"/>
          <p:nvPr/>
        </p:nvSpPr>
        <p:spPr>
          <a:xfrm>
            <a:off x="2019129" y="4224196"/>
            <a:ext cx="100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540000"/>
                </a:solidFill>
              </a:rPr>
              <a:t>1M-GPT4.csv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DCEB1-3B78-3FC8-C702-3EE377A48CD1}"/>
              </a:ext>
            </a:extLst>
          </p:cNvPr>
          <p:cNvSpPr txBox="1"/>
          <p:nvPr/>
        </p:nvSpPr>
        <p:spPr>
          <a:xfrm>
            <a:off x="4143132" y="4224196"/>
            <a:ext cx="13399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540000"/>
                </a:solidFill>
              </a:rPr>
              <a:t>3_5M-GPT3_5.csv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DA89E-7C70-1DAC-BFCA-3E440615CE92}"/>
              </a:ext>
            </a:extLst>
          </p:cNvPr>
          <p:cNvSpPr txBox="1"/>
          <p:nvPr/>
        </p:nvSpPr>
        <p:spPr>
          <a:xfrm>
            <a:off x="307819" y="5582632"/>
            <a:ext cx="2516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Same 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Type1 didn’t make it to 3</a:t>
            </a:r>
            <a:r>
              <a:rPr lang="en-US" sz="1600" baseline="30000" dirty="0"/>
              <a:t>rd</a:t>
            </a:r>
            <a:r>
              <a:rPr lang="en-US" sz="1600" dirty="0"/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2154616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466E-519A-9BAD-FC1A-0C527F3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691" y="1"/>
            <a:ext cx="11250456" cy="1033411"/>
          </a:xfrm>
        </p:spPr>
        <p:txBody>
          <a:bodyPr>
            <a:normAutofit/>
          </a:bodyPr>
          <a:lstStyle/>
          <a:p>
            <a:r>
              <a:rPr lang="en-US" dirty="0"/>
              <a:t>Decoder Transformer (By-Subword): SFT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8C6DB-18EE-BE81-56B6-732244ADE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9105"/>
            <a:ext cx="10515600" cy="1161379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C9FABB-15A1-5F2F-316E-2AF6F94151B2}"/>
              </a:ext>
            </a:extLst>
          </p:cNvPr>
          <p:cNvGrpSpPr/>
          <p:nvPr/>
        </p:nvGrpSpPr>
        <p:grpSpPr>
          <a:xfrm>
            <a:off x="299190" y="1149049"/>
            <a:ext cx="11593620" cy="4396775"/>
            <a:chOff x="299190" y="1918587"/>
            <a:chExt cx="11593620" cy="4396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C27B74-23F0-BCA1-BBEC-7A56ABDF7A2A}"/>
                </a:ext>
              </a:extLst>
            </p:cNvPr>
            <p:cNvSpPr txBox="1"/>
            <p:nvPr/>
          </p:nvSpPr>
          <p:spPr>
            <a:xfrm>
              <a:off x="1377209" y="1918587"/>
              <a:ext cx="3808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QAs under context parameter: 256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4717B3-38F8-3BFE-3591-FB98BBE3DBC5}"/>
                </a:ext>
              </a:extLst>
            </p:cNvPr>
            <p:cNvSpPr txBox="1"/>
            <p:nvPr/>
          </p:nvSpPr>
          <p:spPr>
            <a:xfrm>
              <a:off x="8393911" y="1918587"/>
              <a:ext cx="1721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QAs any size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D0B5DB3-AFD6-C5C9-3280-2DE1B128C0AA}"/>
                </a:ext>
              </a:extLst>
            </p:cNvPr>
            <p:cNvGrpSpPr/>
            <p:nvPr/>
          </p:nvGrpSpPr>
          <p:grpSpPr>
            <a:xfrm>
              <a:off x="299190" y="2335235"/>
              <a:ext cx="11593620" cy="3980127"/>
              <a:chOff x="284527" y="2190063"/>
              <a:chExt cx="11593620" cy="3980127"/>
            </a:xfrm>
          </p:grpSpPr>
          <p:pic>
            <p:nvPicPr>
              <p:cNvPr id="23" name="Picture 22" descr="A screenshot of a computer test&#10;&#10;Description automatically generated">
                <a:extLst>
                  <a:ext uri="{FF2B5EF4-FFF2-40B4-BE49-F238E27FC236}">
                    <a16:creationId xmlns:a16="http://schemas.microsoft.com/office/drawing/2014/main" id="{28E147BE-8B77-6329-F68C-1304E6D299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4527" y="2190063"/>
                <a:ext cx="5964668" cy="3653664"/>
              </a:xfrm>
              <a:prstGeom prst="rect">
                <a:avLst/>
              </a:prstGeom>
            </p:spPr>
          </p:pic>
          <p:pic>
            <p:nvPicPr>
              <p:cNvPr id="25" name="Picture 24" descr="A screenshot of a white text&#10;&#10;Description automatically generated">
                <a:extLst>
                  <a:ext uri="{FF2B5EF4-FFF2-40B4-BE49-F238E27FC236}">
                    <a16:creationId xmlns:a16="http://schemas.microsoft.com/office/drawing/2014/main" id="{3DB9E3F2-162C-13A9-D41A-8938D2761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01516" y="2190063"/>
                <a:ext cx="5276631" cy="3980127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C3955E9-A800-4E12-DF95-32692E0458A1}"/>
              </a:ext>
            </a:extLst>
          </p:cNvPr>
          <p:cNvSpPr txBox="1"/>
          <p:nvPr/>
        </p:nvSpPr>
        <p:spPr>
          <a:xfrm>
            <a:off x="299190" y="5386812"/>
            <a:ext cx="59646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Also, Gibberish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Type1 (left) being having more “Answer” words appearing is because it didn’t get the last dataset which was conversation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Type1 had some coincidence proper responses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89FD90-442C-2E4D-8559-3F772DC1584E}"/>
              </a:ext>
            </a:extLst>
          </p:cNvPr>
          <p:cNvSpPr txBox="1"/>
          <p:nvPr/>
        </p:nvSpPr>
        <p:spPr>
          <a:xfrm>
            <a:off x="5491539" y="1267441"/>
            <a:ext cx="16952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00FF"/>
                </a:solidFill>
              </a:rPr>
              <a:t>Unprompted generation</a:t>
            </a: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90885C11-E3ED-1844-3B85-E7B22A1627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86388" y="1398245"/>
            <a:ext cx="193258" cy="199573"/>
          </a:xfrm>
          <a:prstGeom prst="curvedConnector2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E4C0314A-2F9D-C8BD-68AC-0462934B00D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098724" y="1398245"/>
            <a:ext cx="193258" cy="199573"/>
          </a:xfrm>
          <a:prstGeom prst="curvedConnector2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8759364-71DA-FC4C-AB68-49C1439DF1FD}"/>
              </a:ext>
            </a:extLst>
          </p:cNvPr>
          <p:cNvSpPr txBox="1"/>
          <p:nvPr/>
        </p:nvSpPr>
        <p:spPr>
          <a:xfrm>
            <a:off x="3078178" y="3167390"/>
            <a:ext cx="2236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D1C24"/>
                </a:solidFill>
              </a:rPr>
              <a:t>Coincidental proper response</a:t>
            </a:r>
          </a:p>
        </p:txBody>
      </p:sp>
    </p:spTree>
    <p:extLst>
      <p:ext uri="{BB962C8B-B14F-4D97-AF65-F5344CB8AC3E}">
        <p14:creationId xmlns:p14="http://schemas.microsoft.com/office/powerpoint/2010/main" val="4153915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466E-519A-9BAD-FC1A-0C527F3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95" y="9054"/>
            <a:ext cx="11651810" cy="1033411"/>
          </a:xfrm>
        </p:spPr>
        <p:txBody>
          <a:bodyPr>
            <a:normAutofit/>
          </a:bodyPr>
          <a:lstStyle/>
          <a:p>
            <a:r>
              <a:rPr lang="en-US" u="sng" dirty="0"/>
              <a:t>Seq-Seq</a:t>
            </a:r>
            <a:r>
              <a:rPr lang="en-US" dirty="0"/>
              <a:t> Model (By-Subword) –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E42DB-1A6A-CA0F-CF49-878783B7F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9105"/>
            <a:ext cx="10515600" cy="1161379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ED6813-FA40-F7B1-DB70-CAE94B015AA5}"/>
              </a:ext>
            </a:extLst>
          </p:cNvPr>
          <p:cNvGrpSpPr/>
          <p:nvPr/>
        </p:nvGrpSpPr>
        <p:grpSpPr>
          <a:xfrm>
            <a:off x="838200" y="1111942"/>
            <a:ext cx="10515600" cy="4283450"/>
            <a:chOff x="677716" y="1076659"/>
            <a:chExt cx="10859088" cy="44233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E95CA6-1B78-8C10-CB4F-A6DA24216D37}"/>
                </a:ext>
              </a:extLst>
            </p:cNvPr>
            <p:cNvSpPr txBox="1">
              <a:spLocks/>
            </p:cNvSpPr>
            <p:nvPr/>
          </p:nvSpPr>
          <p:spPr>
            <a:xfrm>
              <a:off x="1346765" y="1076659"/>
              <a:ext cx="3964047" cy="295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QAs under context parameter: 256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ECF29F-6A4E-7ABB-494B-6EC583FFD52A}"/>
                </a:ext>
              </a:extLst>
            </p:cNvPr>
            <p:cNvSpPr txBox="1">
              <a:spLocks/>
            </p:cNvSpPr>
            <p:nvPr/>
          </p:nvSpPr>
          <p:spPr>
            <a:xfrm>
              <a:off x="7779092" y="1076659"/>
              <a:ext cx="2294455" cy="295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QAs any size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8D910C-047F-A6F6-A055-670262291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77716" y="1373328"/>
              <a:ext cx="5289928" cy="412669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BD8B55F-5E70-5379-D150-AB2BE175A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315836" y="1380632"/>
              <a:ext cx="5220968" cy="411208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940833-520D-F921-B4B7-720D408A8635}"/>
                </a:ext>
              </a:extLst>
            </p:cNvPr>
            <p:cNvSpPr txBox="1"/>
            <p:nvPr/>
          </p:nvSpPr>
          <p:spPr>
            <a:xfrm>
              <a:off x="2924005" y="1929550"/>
              <a:ext cx="1095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Change</a:t>
              </a:r>
            </a:p>
            <a:p>
              <a:pPr algn="ctr"/>
              <a:r>
                <a:rPr lang="en-US" dirty="0">
                  <a:solidFill>
                    <a:srgbClr val="0000FF"/>
                  </a:solidFill>
                </a:rPr>
                <a:t>in dataset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D43BC5-1AE6-F9EA-D6F2-7C9124EEF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5158" y="1987826"/>
              <a:ext cx="431799" cy="16357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5116459-D21A-E744-5923-6AE35AEBC2B1}"/>
              </a:ext>
            </a:extLst>
          </p:cNvPr>
          <p:cNvSpPr txBox="1">
            <a:spLocks/>
          </p:cNvSpPr>
          <p:nvPr/>
        </p:nvSpPr>
        <p:spPr>
          <a:xfrm>
            <a:off x="440089" y="5394981"/>
            <a:ext cx="6775525" cy="119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dirty="0"/>
              <a:t>Didn’t get through all of the Movie-Corpus Dataset</a:t>
            </a:r>
          </a:p>
          <a:p>
            <a:r>
              <a:rPr lang="en-US" sz="2400" dirty="0"/>
              <a:t>Very little loss overall</a:t>
            </a:r>
          </a:p>
          <a:p>
            <a:pPr lvl="1"/>
            <a:r>
              <a:rPr lang="en-US" sz="2000" dirty="0"/>
              <a:t>94% Training steps were under 0.5 loss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9B54F3-69D8-F946-EB3B-6ECC264B2C37}"/>
              </a:ext>
            </a:extLst>
          </p:cNvPr>
          <p:cNvSpPr txBox="1"/>
          <p:nvPr/>
        </p:nvSpPr>
        <p:spPr>
          <a:xfrm>
            <a:off x="3399500" y="4198620"/>
            <a:ext cx="100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540000"/>
                </a:solidFill>
              </a:rPr>
              <a:t>1M-GPT4.csv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41F968-3ABE-E35C-F62E-413F0CB71559}"/>
              </a:ext>
            </a:extLst>
          </p:cNvPr>
          <p:cNvSpPr txBox="1"/>
          <p:nvPr/>
        </p:nvSpPr>
        <p:spPr>
          <a:xfrm rot="1900270">
            <a:off x="4352838" y="3815809"/>
            <a:ext cx="13399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540000"/>
                </a:solidFill>
              </a:rPr>
              <a:t>3_5M-GPT3_5.csv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773D81-0994-DE31-388A-DA9F53695977}"/>
              </a:ext>
            </a:extLst>
          </p:cNvPr>
          <p:cNvSpPr txBox="1"/>
          <p:nvPr/>
        </p:nvSpPr>
        <p:spPr>
          <a:xfrm rot="5022021">
            <a:off x="5009899" y="3927924"/>
            <a:ext cx="13399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540000"/>
                </a:solidFill>
              </a:rPr>
              <a:t>Movie_Corpus.csv</a:t>
            </a:r>
          </a:p>
        </p:txBody>
      </p:sp>
    </p:spTree>
    <p:extLst>
      <p:ext uri="{BB962C8B-B14F-4D97-AF65-F5344CB8AC3E}">
        <p14:creationId xmlns:p14="http://schemas.microsoft.com/office/powerpoint/2010/main" val="497566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466E-519A-9BAD-FC1A-0C527F3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95" y="9054"/>
            <a:ext cx="11651810" cy="1033411"/>
          </a:xfrm>
        </p:spPr>
        <p:txBody>
          <a:bodyPr>
            <a:normAutofit/>
          </a:bodyPr>
          <a:lstStyle/>
          <a:p>
            <a:r>
              <a:rPr lang="en-US" dirty="0"/>
              <a:t>Seq-Seq Model (By-Subword) –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FA2F5-1690-4555-2BEB-5BB9B8882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9105"/>
            <a:ext cx="10515600" cy="1161379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72AFAE-8273-2F47-B2D5-AD075DA0268A}"/>
              </a:ext>
            </a:extLst>
          </p:cNvPr>
          <p:cNvGrpSpPr/>
          <p:nvPr/>
        </p:nvGrpSpPr>
        <p:grpSpPr>
          <a:xfrm>
            <a:off x="764678" y="1415534"/>
            <a:ext cx="10522611" cy="4026932"/>
            <a:chOff x="1244512" y="1994441"/>
            <a:chExt cx="10522611" cy="40269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9B65C5-5532-76B6-DAB1-483E027AF7EB}"/>
                </a:ext>
              </a:extLst>
            </p:cNvPr>
            <p:cNvSpPr txBox="1"/>
            <p:nvPr/>
          </p:nvSpPr>
          <p:spPr>
            <a:xfrm>
              <a:off x="1605356" y="1995705"/>
              <a:ext cx="3808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QAs under context parameter: 256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30D376-7E29-BF40-7657-49B2F671613B}"/>
                </a:ext>
              </a:extLst>
            </p:cNvPr>
            <p:cNvSpPr txBox="1"/>
            <p:nvPr/>
          </p:nvSpPr>
          <p:spPr>
            <a:xfrm>
              <a:off x="6450627" y="1994441"/>
              <a:ext cx="1721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QAs any size</a:t>
              </a:r>
            </a:p>
          </p:txBody>
        </p:sp>
        <p:pic>
          <p:nvPicPr>
            <p:cNvPr id="18" name="Picture 17" descr="A white text on a white background&#10;&#10;Description automatically generated">
              <a:extLst>
                <a:ext uri="{FF2B5EF4-FFF2-40B4-BE49-F238E27FC236}">
                  <a16:creationId xmlns:a16="http://schemas.microsoft.com/office/drawing/2014/main" id="{E1A6A014-FFC7-227B-DDA5-E711F848A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363774"/>
              <a:ext cx="2430421" cy="1658406"/>
            </a:xfrm>
            <a:prstGeom prst="rect">
              <a:avLst/>
            </a:prstGeom>
          </p:spPr>
        </p:pic>
        <p:pic>
          <p:nvPicPr>
            <p:cNvPr id="20" name="Picture 19" descr="A white background with black text&#10;&#10;Description automatically generated">
              <a:extLst>
                <a:ext uri="{FF2B5EF4-FFF2-40B4-BE49-F238E27FC236}">
                  <a16:creationId xmlns:a16="http://schemas.microsoft.com/office/drawing/2014/main" id="{AAC03256-0FB3-0770-1871-70ED7944E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4512" y="2365037"/>
              <a:ext cx="4530318" cy="1657143"/>
            </a:xfrm>
            <a:prstGeom prst="rect">
              <a:avLst/>
            </a:prstGeom>
          </p:spPr>
        </p:pic>
        <p:pic>
          <p:nvPicPr>
            <p:cNvPr id="23" name="Picture 22" descr="A screenshot of a chat&#10;&#10;Description automatically generated">
              <a:extLst>
                <a:ext uri="{FF2B5EF4-FFF2-40B4-BE49-F238E27FC236}">
                  <a16:creationId xmlns:a16="http://schemas.microsoft.com/office/drawing/2014/main" id="{34DCC7EC-AABA-5A31-1875-B0E9B14AD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1048" y="2363773"/>
              <a:ext cx="2886075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37E581-044A-27B5-56CD-425F823179B7}"/>
                </a:ext>
              </a:extLst>
            </p:cNvPr>
            <p:cNvSpPr txBox="1"/>
            <p:nvPr/>
          </p:nvSpPr>
          <p:spPr>
            <a:xfrm>
              <a:off x="9288778" y="1994441"/>
              <a:ext cx="2070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Original Example</a:t>
              </a:r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FB1CD08-0F99-D42B-A148-5BF1CB5A125C}"/>
              </a:ext>
            </a:extLst>
          </p:cNvPr>
          <p:cNvSpPr txBox="1">
            <a:spLocks/>
          </p:cNvSpPr>
          <p:nvPr/>
        </p:nvSpPr>
        <p:spPr>
          <a:xfrm>
            <a:off x="764679" y="3674555"/>
            <a:ext cx="6242704" cy="2394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dirty="0"/>
              <a:t>Didn’t see much improvement from example I worked off of</a:t>
            </a:r>
          </a:p>
          <a:p>
            <a:r>
              <a:rPr lang="en-US" sz="2400" dirty="0"/>
              <a:t>Possibly Something wrong with my container</a:t>
            </a:r>
          </a:p>
          <a:p>
            <a:pPr lvl="1"/>
            <a:r>
              <a:rPr lang="en-US" sz="2000" dirty="0"/>
              <a:t>Didn’t get to test it before throwing it into full training for the expo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74423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95C2C-A154-117A-622C-5D62674CE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EF353-2637-BFE4-E4C6-8D75D32CA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Learned first hand the architecture of 3 different kind of Machine Learning Models</a:t>
            </a:r>
          </a:p>
          <a:p>
            <a:pPr lvl="1"/>
            <a:r>
              <a:rPr lang="en-US" dirty="0"/>
              <a:t>Transformers, LSTMs, Seq-Seq</a:t>
            </a:r>
          </a:p>
          <a:p>
            <a:r>
              <a:rPr lang="en-US" dirty="0"/>
              <a:t>Failed and learned the hard way</a:t>
            </a:r>
          </a:p>
          <a:p>
            <a:r>
              <a:rPr lang="en-US" dirty="0"/>
              <a:t>Had a lot of my original questions about the topic answered</a:t>
            </a:r>
          </a:p>
          <a:p>
            <a:r>
              <a:rPr lang="en-US" dirty="0"/>
              <a:t>Had a lot of questions throughout my project answered</a:t>
            </a:r>
          </a:p>
          <a:p>
            <a:endParaRPr lang="en-US" dirty="0"/>
          </a:p>
          <a:p>
            <a:r>
              <a:rPr lang="en-US" dirty="0"/>
              <a:t>Couldn’t make a ‘Nice Model’ to show off in time :(</a:t>
            </a:r>
          </a:p>
        </p:txBody>
      </p:sp>
    </p:spTree>
    <p:extLst>
      <p:ext uri="{BB962C8B-B14F-4D97-AF65-F5344CB8AC3E}">
        <p14:creationId xmlns:p14="http://schemas.microsoft.com/office/powerpoint/2010/main" val="356068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6356-2CE9-92FC-8E23-7D124F365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812FD-0541-6339-B58C-AD72CD209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36265"/>
            <a:ext cx="10515600" cy="52908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LLM Visualizer</a:t>
            </a:r>
          </a:p>
          <a:p>
            <a:pPr lvl="1"/>
            <a:r>
              <a:rPr lang="en-US" dirty="0">
                <a:hlinkClick r:id="rId2"/>
              </a:rPr>
              <a:t>https://bbycroft.net/llm</a:t>
            </a:r>
            <a:endParaRPr lang="en-US" dirty="0"/>
          </a:p>
          <a:p>
            <a:r>
              <a:rPr lang="en-US" dirty="0"/>
              <a:t>Seq-Seq Chatbot</a:t>
            </a:r>
          </a:p>
          <a:p>
            <a:pPr lvl="1"/>
            <a:r>
              <a:rPr lang="en-US" dirty="0">
                <a:hlinkClick r:id="rId3"/>
              </a:rPr>
              <a:t>https://pytorch.org/tutorials/beginner/chatbot_tutorial.html</a:t>
            </a:r>
            <a:endParaRPr lang="en-US" dirty="0"/>
          </a:p>
          <a:p>
            <a:r>
              <a:rPr lang="en-US" dirty="0"/>
              <a:t>“Attention Is All You Need” LLM Paper on Transformers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4"/>
              </a:rPr>
              <a:t>https://arxiv.org/abs/1706.03762</a:t>
            </a:r>
            <a:endParaRPr lang="en-US" dirty="0"/>
          </a:p>
          <a:p>
            <a:r>
              <a:rPr lang="en-US" dirty="0"/>
              <a:t>“Language Models are Few-Shot Learners” LLM Paper on GPT-3</a:t>
            </a:r>
          </a:p>
          <a:p>
            <a:pPr lvl="1"/>
            <a:r>
              <a:rPr lang="en-US" dirty="0">
                <a:hlinkClick r:id="rId5"/>
              </a:rPr>
              <a:t>https://arxiv.org/abs/2005.14165</a:t>
            </a:r>
            <a:endParaRPr lang="en-US" dirty="0"/>
          </a:p>
          <a:p>
            <a:r>
              <a:rPr lang="en-US" dirty="0"/>
              <a:t>Karpathy</a:t>
            </a:r>
          </a:p>
          <a:p>
            <a:pPr lvl="1"/>
            <a:r>
              <a:rPr lang="en-US" dirty="0">
                <a:hlinkClick r:id="rId6"/>
              </a:rPr>
              <a:t>Zero-Hero NN YouTube Playlist:</a:t>
            </a:r>
            <a:r>
              <a:rPr lang="en-US" dirty="0"/>
              <a:t> PLAqhIrjkxbuWI23v9cThsA9GvCAUhRvKZ</a:t>
            </a:r>
          </a:p>
          <a:p>
            <a:pPr lvl="1"/>
            <a:r>
              <a:rPr lang="en-US" dirty="0"/>
              <a:t>Micrograd: </a:t>
            </a:r>
            <a:r>
              <a:rPr lang="en-US" dirty="0">
                <a:hlinkClick r:id="rId7"/>
              </a:rPr>
              <a:t>https://github.com/karpathy/micrograd</a:t>
            </a:r>
            <a:endParaRPr lang="en-US" dirty="0"/>
          </a:p>
          <a:p>
            <a:pPr lvl="1"/>
            <a:r>
              <a:rPr lang="en-US" dirty="0"/>
              <a:t>NanoGPT: </a:t>
            </a:r>
            <a:r>
              <a:rPr lang="en-US" dirty="0">
                <a:hlinkClick r:id="rId8"/>
              </a:rPr>
              <a:t>https://github.com/karpathy/nanoGPT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18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/>
          <p:nvPr/>
        </p:nvSpPr>
        <p:spPr>
          <a:xfrm flipH="1">
            <a:off x="802413" y="25820"/>
            <a:ext cx="557235" cy="557235"/>
          </a:xfrm>
          <a:prstGeom prst="lightningBolt">
            <a:avLst/>
          </a:prstGeom>
          <a:solidFill>
            <a:srgbClr val="FFFF00"/>
          </a:solidFill>
          <a:ln w="19050" cap="flat" cmpd="sng">
            <a:solidFill>
              <a:srgbClr val="BFAA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496189" y="36758"/>
            <a:ext cx="116271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SURG</a:t>
            </a:r>
            <a:endParaRPr sz="3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173573" y="-44731"/>
            <a:ext cx="779270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ML/CSV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: Prompted Response LLMs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00"/>
                </a:solidFill>
                <a:latin typeface="Calibri"/>
                <a:cs typeface="Calibri"/>
                <a:sym typeface="Calibri"/>
              </a:rPr>
              <a:t>Jonah Belback</a:t>
            </a:r>
            <a:endParaRPr dirty="0"/>
          </a:p>
        </p:txBody>
      </p:sp>
      <p:pic>
        <p:nvPicPr>
          <p:cNvPr id="96" name="Google Shape;96;p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8427" y="-24870"/>
            <a:ext cx="2121420" cy="679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"/>
          <p:cNvGrpSpPr/>
          <p:nvPr/>
        </p:nvGrpSpPr>
        <p:grpSpPr>
          <a:xfrm>
            <a:off x="41554" y="868682"/>
            <a:ext cx="6008108" cy="2816352"/>
            <a:chOff x="29980" y="941832"/>
            <a:chExt cx="6003536" cy="2716939"/>
          </a:xfrm>
        </p:grpSpPr>
        <p:sp>
          <p:nvSpPr>
            <p:cNvPr id="98" name="Google Shape;98;p1"/>
            <p:cNvSpPr/>
            <p:nvPr/>
          </p:nvSpPr>
          <p:spPr>
            <a:xfrm>
              <a:off x="4438735" y="941832"/>
              <a:ext cx="1594781" cy="2716939"/>
            </a:xfrm>
            <a:prstGeom prst="round2DiagRect">
              <a:avLst>
                <a:gd name="adj1" fmla="val 14421"/>
                <a:gd name="adj2" fmla="val 0"/>
              </a:avLst>
            </a:prstGeom>
            <a:solidFill>
              <a:srgbClr val="DEEB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29980" y="941832"/>
              <a:ext cx="4846939" cy="2716939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"/>
          <p:cNvSpPr/>
          <p:nvPr/>
        </p:nvSpPr>
        <p:spPr>
          <a:xfrm>
            <a:off x="184003" y="714667"/>
            <a:ext cx="5721531" cy="315894"/>
          </a:xfrm>
          <a:prstGeom prst="rect">
            <a:avLst/>
          </a:prstGeom>
          <a:gradFill>
            <a:gsLst>
              <a:gs pos="0">
                <a:srgbClr val="26639A"/>
              </a:gs>
              <a:gs pos="100000">
                <a:srgbClr val="20538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I. Goals, Motivations, and Challenges</a:t>
            </a:r>
            <a:endParaRPr dirty="0"/>
          </a:p>
        </p:txBody>
      </p:sp>
      <p:grpSp>
        <p:nvGrpSpPr>
          <p:cNvPr id="101" name="Google Shape;101;p1"/>
          <p:cNvGrpSpPr/>
          <p:nvPr/>
        </p:nvGrpSpPr>
        <p:grpSpPr>
          <a:xfrm flipH="1">
            <a:off x="6142340" y="868681"/>
            <a:ext cx="6008108" cy="3924649"/>
            <a:chOff x="29980" y="941832"/>
            <a:chExt cx="6003536" cy="2716939"/>
          </a:xfrm>
        </p:grpSpPr>
        <p:sp>
          <p:nvSpPr>
            <p:cNvPr id="102" name="Google Shape;102;p1"/>
            <p:cNvSpPr/>
            <p:nvPr/>
          </p:nvSpPr>
          <p:spPr>
            <a:xfrm>
              <a:off x="4560564" y="941832"/>
              <a:ext cx="1472952" cy="2716939"/>
            </a:xfrm>
            <a:prstGeom prst="round2DiagRect">
              <a:avLst>
                <a:gd name="adj1" fmla="val 14421"/>
                <a:gd name="adj2" fmla="val 0"/>
              </a:avLst>
            </a:prstGeom>
            <a:solidFill>
              <a:srgbClr val="FBE5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29980" y="941832"/>
              <a:ext cx="4846939" cy="2716939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1"/>
          <p:cNvSpPr/>
          <p:nvPr/>
        </p:nvSpPr>
        <p:spPr>
          <a:xfrm flipH="1">
            <a:off x="6286468" y="714667"/>
            <a:ext cx="5721530" cy="315894"/>
          </a:xfrm>
          <a:prstGeom prst="rect">
            <a:avLst/>
          </a:prstGeom>
          <a:gradFill>
            <a:gsLst>
              <a:gs pos="0">
                <a:srgbClr val="9C4910"/>
              </a:gs>
              <a:gs pos="100000">
                <a:srgbClr val="76370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III. Progress and Achievements</a:t>
            </a:r>
            <a:endParaRPr/>
          </a:p>
        </p:txBody>
      </p:sp>
      <p:grpSp>
        <p:nvGrpSpPr>
          <p:cNvPr id="105" name="Google Shape;105;p1"/>
          <p:cNvGrpSpPr/>
          <p:nvPr/>
        </p:nvGrpSpPr>
        <p:grpSpPr>
          <a:xfrm>
            <a:off x="76822" y="3958762"/>
            <a:ext cx="6008108" cy="2816352"/>
            <a:chOff x="29980" y="941832"/>
            <a:chExt cx="6003536" cy="2716939"/>
          </a:xfrm>
        </p:grpSpPr>
        <p:sp>
          <p:nvSpPr>
            <p:cNvPr id="106" name="Google Shape;106;p1"/>
            <p:cNvSpPr/>
            <p:nvPr/>
          </p:nvSpPr>
          <p:spPr>
            <a:xfrm>
              <a:off x="4608936" y="941832"/>
              <a:ext cx="1424580" cy="2716939"/>
            </a:xfrm>
            <a:prstGeom prst="round2DiagRect">
              <a:avLst>
                <a:gd name="adj1" fmla="val 14421"/>
                <a:gd name="adj2" fmla="val 0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29980" y="941832"/>
              <a:ext cx="4846939" cy="2716939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1"/>
          <p:cNvSpPr/>
          <p:nvPr/>
        </p:nvSpPr>
        <p:spPr>
          <a:xfrm>
            <a:off x="184003" y="3804747"/>
            <a:ext cx="5721531" cy="315894"/>
          </a:xfrm>
          <a:prstGeom prst="rect">
            <a:avLst/>
          </a:prstGeom>
          <a:gradFill>
            <a:gsLst>
              <a:gs pos="0">
                <a:srgbClr val="9A7200"/>
              </a:gs>
              <a:gs pos="100000">
                <a:srgbClr val="826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II. Approach and Methods </a:t>
            </a:r>
            <a:endParaRPr/>
          </a:p>
        </p:txBody>
      </p:sp>
      <p:grpSp>
        <p:nvGrpSpPr>
          <p:cNvPr id="109" name="Google Shape;109;p1"/>
          <p:cNvGrpSpPr/>
          <p:nvPr/>
        </p:nvGrpSpPr>
        <p:grpSpPr>
          <a:xfrm flipH="1">
            <a:off x="6142337" y="5002082"/>
            <a:ext cx="6008109" cy="1773032"/>
            <a:chOff x="29981" y="941832"/>
            <a:chExt cx="6003537" cy="1958880"/>
          </a:xfrm>
        </p:grpSpPr>
        <p:sp>
          <p:nvSpPr>
            <p:cNvPr id="110" name="Google Shape;110;p1"/>
            <p:cNvSpPr/>
            <p:nvPr/>
          </p:nvSpPr>
          <p:spPr>
            <a:xfrm>
              <a:off x="4608938" y="941832"/>
              <a:ext cx="1424580" cy="1958880"/>
            </a:xfrm>
            <a:prstGeom prst="round2DiagRect">
              <a:avLst>
                <a:gd name="adj1" fmla="val 14421"/>
                <a:gd name="adj2" fmla="val 0"/>
              </a:avLst>
            </a:prstGeom>
            <a:solidFill>
              <a:srgbClr val="E2F0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29981" y="941832"/>
              <a:ext cx="4846938" cy="1958880"/>
            </a:xfrm>
            <a:prstGeom prst="rect">
              <a:avLst/>
            </a:prstGeom>
            <a:solidFill>
              <a:srgbClr val="E2F0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"/>
          <p:cNvSpPr/>
          <p:nvPr/>
        </p:nvSpPr>
        <p:spPr>
          <a:xfrm flipH="1">
            <a:off x="6286468" y="4862139"/>
            <a:ext cx="5721530" cy="315894"/>
          </a:xfrm>
          <a:prstGeom prst="rect">
            <a:avLst/>
          </a:prstGeom>
          <a:gradFill>
            <a:gsLst>
              <a:gs pos="0">
                <a:srgbClr val="4F7E32"/>
              </a:gs>
              <a:gs pos="100000">
                <a:srgbClr val="3757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IV: Conclusions and Future Research</a:t>
            </a:r>
            <a:endParaRPr/>
          </a:p>
        </p:txBody>
      </p:sp>
      <p:sp>
        <p:nvSpPr>
          <p:cNvPr id="113" name="Google Shape;113;p1"/>
          <p:cNvSpPr txBox="1"/>
          <p:nvPr/>
        </p:nvSpPr>
        <p:spPr>
          <a:xfrm>
            <a:off x="82133" y="1037207"/>
            <a:ext cx="5721600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Create a LLM that can </a:t>
            </a:r>
            <a:r>
              <a:rPr lang="en-US" sz="1600" b="1" i="0" u="none" strike="noStrike" cap="none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respond to prompts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Learn how these things are created and how they work</a:t>
            </a:r>
            <a:endParaRPr sz="160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Made a LSTM Model for Junior Design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Want to understand how something like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ChatGPT works</a:t>
            </a:r>
            <a:endParaRPr sz="160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Never taken an ML class, a </a:t>
            </a:r>
            <a:r>
              <a:rPr lang="en-US" sz="1600" b="1" i="0" u="none" strike="noStrike" cap="none" dirty="0">
                <a:solidFill>
                  <a:srgbClr val="3F6EC3"/>
                </a:solidFill>
                <a:latin typeface="Calibri"/>
                <a:ea typeface="Calibri"/>
                <a:cs typeface="Calibri"/>
                <a:sym typeface="Calibri"/>
              </a:rPr>
              <a:t>lot to learn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Hard to learn mistakes until you let it train </a:t>
            </a:r>
            <a:r>
              <a:rPr lang="en-US" sz="1600" b="1" dirty="0">
                <a:solidFill>
                  <a:srgbClr val="3F6EC3"/>
                </a:solidFill>
                <a:latin typeface="Calibri"/>
                <a:cs typeface="Calibri"/>
                <a:sym typeface="Calibri"/>
              </a:rPr>
              <a:t>for a week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The hardest questions are </a:t>
            </a:r>
            <a:r>
              <a:rPr lang="en-US" sz="1600" b="1" dirty="0">
                <a:solidFill>
                  <a:schemeClr val="accent1"/>
                </a:solidFill>
                <a:latin typeface="Calibri"/>
                <a:cs typeface="Calibri"/>
                <a:sym typeface="Calibri"/>
              </a:rPr>
              <a:t>privatized</a:t>
            </a:r>
            <a:r>
              <a:rPr lang="en-US" sz="16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by corporations</a:t>
            </a:r>
            <a:endParaRPr dirty="0">
              <a:solidFill>
                <a:schemeClr val="tx1"/>
              </a:solidFill>
            </a:endParaRPr>
          </a:p>
          <a:p>
            <a:pPr marL="28575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600" b="1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"/>
          <p:cNvSpPr txBox="1"/>
          <p:nvPr/>
        </p:nvSpPr>
        <p:spPr>
          <a:xfrm>
            <a:off x="76822" y="4150861"/>
            <a:ext cx="532591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Research, Trail, Error, Progress, Repeat</a:t>
            </a:r>
            <a:endParaRPr sz="1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Learned things hands-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</a:t>
            </a:r>
            <a:r>
              <a:rPr lang="en-US" sz="1600" b="1" i="0" u="none" strike="noStrike" cap="none" dirty="0">
                <a:solidFill>
                  <a:srgbClr val="D6A800"/>
                </a:solidFill>
                <a:latin typeface="Calibri"/>
                <a:ea typeface="Calibri"/>
                <a:cs typeface="Calibri"/>
                <a:sym typeface="Calibri"/>
              </a:rPr>
              <a:t>in pieces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Trying out </a:t>
            </a:r>
            <a:r>
              <a:rPr lang="en-US" sz="1600" b="1" i="0" u="none" strike="noStrike" cap="none" dirty="0">
                <a:solidFill>
                  <a:srgbClr val="D6A800"/>
                </a:solidFill>
                <a:latin typeface="Calibri"/>
                <a:ea typeface="Calibri"/>
                <a:cs typeface="Calibri"/>
                <a:sym typeface="Calibri"/>
              </a:rPr>
              <a:t>different approaches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each step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Creating and trying out </a:t>
            </a:r>
            <a:r>
              <a:rPr lang="en-US" sz="1600" b="1" dirty="0">
                <a:solidFill>
                  <a:srgbClr val="D6A800"/>
                </a:solidFill>
                <a:latin typeface="Calibri"/>
                <a:cs typeface="Calibri"/>
                <a:sym typeface="Calibri"/>
              </a:rPr>
              <a:t>new models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Adjusting how models are trained</a:t>
            </a:r>
          </a:p>
        </p:txBody>
      </p:sp>
      <p:sp>
        <p:nvSpPr>
          <p:cNvPr id="115" name="Google Shape;115;p1"/>
          <p:cNvSpPr txBox="1"/>
          <p:nvPr/>
        </p:nvSpPr>
        <p:spPr>
          <a:xfrm>
            <a:off x="6240905" y="1037207"/>
            <a:ext cx="5951095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Got to the end with </a:t>
            </a:r>
            <a:r>
              <a:rPr lang="en-US" sz="1600" b="1" i="0" u="none" strike="noStrike" cap="none" dirty="0">
                <a:solidFill>
                  <a:srgbClr val="F3813A"/>
                </a:solidFill>
                <a:latin typeface="Calibri"/>
                <a:ea typeface="Calibri"/>
                <a:cs typeface="Calibri"/>
                <a:sym typeface="Calibri"/>
              </a:rPr>
              <a:t>three different types</a:t>
            </a:r>
            <a:r>
              <a:rPr lang="en-US" sz="1600" b="0" i="0" u="none" strike="noStrike" cap="none" dirty="0">
                <a:solidFill>
                  <a:srgbClr val="F3813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Models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of </a:t>
            </a:r>
            <a:r>
              <a:rPr lang="en-US" sz="1600" b="1" dirty="0">
                <a:solidFill>
                  <a:srgbClr val="F3813A"/>
                </a:solidFill>
                <a:latin typeface="Calibri"/>
                <a:ea typeface="Calibri"/>
                <a:cs typeface="Calibri"/>
                <a:sym typeface="Calibri"/>
              </a:rPr>
              <a:t>five </a:t>
            </a: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finished Models</a:t>
            </a:r>
            <a:endParaRPr sz="160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looking at the end output: __TODO__ produced the best responses to it’s prompts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___TODO: Observation about Training Loss___</a:t>
            </a:r>
            <a:endParaRPr dirty="0"/>
          </a:p>
        </p:txBody>
      </p:sp>
      <p:sp>
        <p:nvSpPr>
          <p:cNvPr id="116" name="Google Shape;116;p1"/>
          <p:cNvSpPr txBox="1"/>
          <p:nvPr/>
        </p:nvSpPr>
        <p:spPr>
          <a:xfrm>
            <a:off x="6240905" y="5181360"/>
            <a:ext cx="5951095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Achieved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of LLMs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Transformer, LSTM, Seq-Seq, RNNs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Tokenization, Positioning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Steps/Lessons Learned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where to find better research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CRC sooner</a:t>
            </a:r>
            <a:endParaRPr dirty="0"/>
          </a:p>
          <a:p>
            <a:pPr marL="28575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"/>
          <p:cNvSpPr/>
          <p:nvPr/>
        </p:nvSpPr>
        <p:spPr>
          <a:xfrm>
            <a:off x="10199579" y="5291850"/>
            <a:ext cx="1808419" cy="1388330"/>
          </a:xfrm>
          <a:prstGeom prst="rect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Helpful Figure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(If Room)</a:t>
            </a:r>
            <a:endParaRPr/>
          </a:p>
        </p:txBody>
      </p:sp>
      <p:sp>
        <p:nvSpPr>
          <p:cNvPr id="123" name="Google Shape;123;p1"/>
          <p:cNvSpPr txBox="1"/>
          <p:nvPr/>
        </p:nvSpPr>
        <p:spPr>
          <a:xfrm>
            <a:off x="1145763" y="316494"/>
            <a:ext cx="1162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"/>
          <p:cNvSpPr txBox="1"/>
          <p:nvPr/>
        </p:nvSpPr>
        <p:spPr>
          <a:xfrm>
            <a:off x="9658" y="-26428"/>
            <a:ext cx="8140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SHREC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"/>
          <p:cNvSpPr txBox="1"/>
          <p:nvPr/>
        </p:nvSpPr>
        <p:spPr>
          <a:xfrm>
            <a:off x="-234797" y="316494"/>
            <a:ext cx="1162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2024</a:t>
            </a:r>
            <a:endParaRPr sz="20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"/>
          <p:cNvSpPr/>
          <p:nvPr/>
        </p:nvSpPr>
        <p:spPr>
          <a:xfrm>
            <a:off x="6342696" y="2883310"/>
            <a:ext cx="2040813" cy="1756742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Overlapped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Of All trainings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Loss graph</a:t>
            </a:r>
          </a:p>
        </p:txBody>
      </p:sp>
      <p:sp>
        <p:nvSpPr>
          <p:cNvPr id="2" name="Google Shape;117;p1">
            <a:extLst>
              <a:ext uri="{FF2B5EF4-FFF2-40B4-BE49-F238E27FC236}">
                <a16:creationId xmlns:a16="http://schemas.microsoft.com/office/drawing/2014/main" id="{CF0E35D2-4528-BB22-E423-0D7238EB2BBE}"/>
              </a:ext>
            </a:extLst>
          </p:cNvPr>
          <p:cNvSpPr txBox="1"/>
          <p:nvPr/>
        </p:nvSpPr>
        <p:spPr>
          <a:xfrm>
            <a:off x="4524891" y="998811"/>
            <a:ext cx="159599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LLM:</a:t>
            </a:r>
            <a:r>
              <a:rPr lang="en-US" sz="800" i="0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Language Learning Model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ML: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Machine Learning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LSTM: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Long short-term Memory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graph of a graph showing a number of steps&#10;&#10;Description automatically generated with medium confidence">
            <a:extLst>
              <a:ext uri="{FF2B5EF4-FFF2-40B4-BE49-F238E27FC236}">
                <a16:creationId xmlns:a16="http://schemas.microsoft.com/office/drawing/2014/main" id="{451FD705-28BF-D88D-8D40-FA432ADF6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916" y="4204704"/>
            <a:ext cx="1948449" cy="1488814"/>
          </a:xfrm>
          <a:prstGeom prst="rect">
            <a:avLst/>
          </a:prstGeom>
        </p:spPr>
      </p:pic>
      <p:pic>
        <p:nvPicPr>
          <p:cNvPr id="7" name="Picture 6" descr="A diagram of a multi-tasking process&#10;&#10;Description automatically generated">
            <a:extLst>
              <a:ext uri="{FF2B5EF4-FFF2-40B4-BE49-F238E27FC236}">
                <a16:creationId xmlns:a16="http://schemas.microsoft.com/office/drawing/2014/main" id="{07C3A2ED-B7E5-DF45-8C23-AABC44A0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16" y="5427369"/>
            <a:ext cx="4302356" cy="10432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FD2F-EAA2-E9F8-5F7D-FA6FDCF2A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543" y="6474531"/>
            <a:ext cx="2915057" cy="209579"/>
          </a:xfrm>
          <a:prstGeom prst="rect">
            <a:avLst/>
          </a:prstGeom>
        </p:spPr>
      </p:pic>
      <p:sp>
        <p:nvSpPr>
          <p:cNvPr id="10" name="Google Shape;126;p1">
            <a:extLst>
              <a:ext uri="{FF2B5EF4-FFF2-40B4-BE49-F238E27FC236}">
                <a16:creationId xmlns:a16="http://schemas.microsoft.com/office/drawing/2014/main" id="{794A616A-5143-53A2-6775-1BF56D6248B1}"/>
              </a:ext>
            </a:extLst>
          </p:cNvPr>
          <p:cNvSpPr/>
          <p:nvPr/>
        </p:nvSpPr>
        <p:spPr>
          <a:xfrm>
            <a:off x="8479477" y="2883309"/>
            <a:ext cx="3371509" cy="1756741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Best QA of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920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0FE212-B9D2-4ADA-0378-C989DC3131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Weekly Progress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61EBA49-9631-B41D-1082-4C855ED806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05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df112aa55_0_45"/>
          <p:cNvSpPr txBox="1">
            <a:spLocks noGrp="1"/>
          </p:cNvSpPr>
          <p:nvPr>
            <p:ph type="sldNum" idx="12"/>
          </p:nvPr>
        </p:nvSpPr>
        <p:spPr>
          <a:xfrm>
            <a:off x="5181600" y="6417332"/>
            <a:ext cx="1828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SzPts val="1200"/>
            </a:pPr>
            <a:fld id="{00000000-1234-1234-1234-123412341234}" type="slidenum">
              <a:rPr lang="en-US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pPr algn="ctr">
                <a:buSzPts val="1200"/>
              </a:pPr>
              <a:t>39</a:t>
            </a:fld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7" name="Google Shape;227;g2ddf112aa55_0_45"/>
          <p:cNvSpPr txBox="1">
            <a:spLocks noGrp="1"/>
          </p:cNvSpPr>
          <p:nvPr>
            <p:ph type="title"/>
          </p:nvPr>
        </p:nvSpPr>
        <p:spPr>
          <a:xfrm>
            <a:off x="1981200" y="277813"/>
            <a:ext cx="82296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  <a:buSzPts val="1400"/>
            </a:pPr>
            <a:r>
              <a:rPr lang="en-US" dirty="0"/>
              <a:t>5/28</a:t>
            </a:r>
            <a:endParaRPr dirty="0"/>
          </a:p>
        </p:txBody>
      </p:sp>
      <p:sp>
        <p:nvSpPr>
          <p:cNvPr id="228" name="Google Shape;228;g2ddf112aa55_0_45"/>
          <p:cNvSpPr txBox="1"/>
          <p:nvPr/>
        </p:nvSpPr>
        <p:spPr>
          <a:xfrm>
            <a:off x="320842" y="1219213"/>
            <a:ext cx="8656500" cy="53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92608" algn="l" rtl="0"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2280"/>
              <a:buFont typeface="Noto Sans Symbols"/>
              <a:buChar char="▪"/>
            </a:pPr>
            <a:r>
              <a:rPr lang="en-US" sz="2400" b="1" dirty="0">
                <a:solidFill>
                  <a:srgbClr val="000000"/>
                </a:solidFill>
              </a:rPr>
              <a:t>Progress</a:t>
            </a:r>
            <a:endParaRPr lang="en-US" sz="2800" dirty="0">
              <a:solidFill>
                <a:srgbClr val="000000"/>
              </a:solidFill>
            </a:endParaRPr>
          </a:p>
          <a:p>
            <a:pPr marL="612648" lvl="1" indent="-256032" algn="l" rtl="0">
              <a:spcBef>
                <a:spcPts val="600"/>
              </a:spcBef>
              <a:spcAft>
                <a:spcPts val="0"/>
              </a:spcAft>
              <a:buClr>
                <a:srgbClr val="3A5DA4"/>
              </a:buClr>
              <a:buSzPts val="2000"/>
              <a:buFont typeface="Noto Sans Symbols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Dictionary: metrics on different ways of breaking down dataset</a:t>
            </a:r>
          </a:p>
          <a:p>
            <a:pPr marL="813816" lvl="2" indent="-144780" algn="l" rtl="0">
              <a:spcBef>
                <a:spcPts val="600"/>
              </a:spcBef>
              <a:spcAft>
                <a:spcPts val="0"/>
              </a:spcAft>
              <a:buClr>
                <a:srgbClr val="5B2323"/>
              </a:buClr>
              <a:buSzPts val="1500"/>
              <a:buChar char="•"/>
            </a:pPr>
            <a:r>
              <a:rPr lang="en-US" sz="1500" b="1" dirty="0" err="1">
                <a:solidFill>
                  <a:srgbClr val="5B2323"/>
                </a:solidFill>
              </a:rPr>
              <a:t>RedBlackTree</a:t>
            </a:r>
            <a:r>
              <a:rPr lang="en-US" sz="1500" b="1" dirty="0">
                <a:solidFill>
                  <a:srgbClr val="5B2323"/>
                </a:solidFill>
              </a:rPr>
              <a:t>, Balanced Tree, both by-word and by-char (do more later)</a:t>
            </a:r>
          </a:p>
          <a:p>
            <a:pPr marL="813816" lvl="2" indent="-144780" algn="l" rtl="0">
              <a:spcBef>
                <a:spcPts val="600"/>
              </a:spcBef>
              <a:spcAft>
                <a:spcPts val="0"/>
              </a:spcAft>
              <a:buClr>
                <a:srgbClr val="5B2323"/>
              </a:buClr>
              <a:buSzPts val="1500"/>
              <a:buChar char="•"/>
            </a:pPr>
            <a:r>
              <a:rPr lang="en-US" sz="1500" b="1" dirty="0">
                <a:solidFill>
                  <a:srgbClr val="5B2323"/>
                </a:solidFill>
              </a:rPr>
              <a:t>Lots of minor improvements are reruns</a:t>
            </a:r>
          </a:p>
          <a:p>
            <a:pPr marL="612648" lvl="1" indent="-230632" algn="l" rtl="0">
              <a:spcBef>
                <a:spcPts val="600"/>
              </a:spcBef>
              <a:spcAft>
                <a:spcPts val="0"/>
              </a:spcAft>
              <a:buClr>
                <a:srgbClr val="5B2323"/>
              </a:buClr>
              <a:buSzPts val="2000"/>
              <a:buFont typeface="Noto Sans Symbols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Processed current dataset to Binary arrays for faster training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5B2323"/>
              </a:solidFill>
            </a:endParaRPr>
          </a:p>
          <a:p>
            <a:pPr marL="342900" lvl="0" indent="-292608" algn="l" rtl="0"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2280"/>
              <a:buFont typeface="Noto Sans Symbols"/>
              <a:buChar char="▪"/>
            </a:pPr>
            <a:r>
              <a:rPr lang="en-US" sz="2400" b="1" dirty="0">
                <a:solidFill>
                  <a:srgbClr val="000000"/>
                </a:solidFill>
              </a:rPr>
              <a:t>Plans</a:t>
            </a:r>
            <a:endParaRPr lang="en-US" sz="2800" dirty="0">
              <a:solidFill>
                <a:srgbClr val="000000"/>
              </a:solidFill>
            </a:endParaRPr>
          </a:p>
          <a:p>
            <a:pPr marL="612648" lvl="1" indent="-230632" algn="l" rtl="0">
              <a:spcBef>
                <a:spcPts val="600"/>
              </a:spcBef>
              <a:spcAft>
                <a:spcPts val="0"/>
              </a:spcAft>
              <a:buClr>
                <a:srgbClr val="5B2323"/>
              </a:buClr>
              <a:buSzPts val="2000"/>
              <a:buFont typeface="Noto Sans Symbols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Putting together model, then train it</a:t>
            </a:r>
          </a:p>
          <a:p>
            <a:pPr marL="813816" lvl="2" indent="-144780" algn="l" rtl="0">
              <a:spcBef>
                <a:spcPts val="600"/>
              </a:spcBef>
              <a:spcAft>
                <a:spcPts val="0"/>
              </a:spcAft>
              <a:buClr>
                <a:srgbClr val="5B2323"/>
              </a:buClr>
              <a:buSzPts val="1500"/>
              <a:buChar char="•"/>
            </a:pPr>
            <a:r>
              <a:rPr lang="en-US" sz="1500" b="1" dirty="0">
                <a:solidFill>
                  <a:srgbClr val="5B2323"/>
                </a:solidFill>
              </a:rPr>
              <a:t>Starting with </a:t>
            </a:r>
            <a:r>
              <a:rPr lang="en-US" sz="1500" b="1" dirty="0" err="1">
                <a:solidFill>
                  <a:srgbClr val="5B2323"/>
                </a:solidFill>
              </a:rPr>
              <a:t>PyTorch</a:t>
            </a:r>
            <a:r>
              <a:rPr lang="en-US" sz="1500" b="1" dirty="0">
                <a:solidFill>
                  <a:srgbClr val="5B2323"/>
                </a:solidFill>
              </a:rPr>
              <a:t> (</a:t>
            </a:r>
            <a:r>
              <a:rPr lang="en-US" sz="1500" b="1" dirty="0" err="1">
                <a:solidFill>
                  <a:srgbClr val="5B2323"/>
                </a:solidFill>
              </a:rPr>
              <a:t>nanoGPT</a:t>
            </a:r>
            <a:r>
              <a:rPr lang="en-US" sz="1500" b="1" dirty="0">
                <a:solidFill>
                  <a:srgbClr val="5B2323"/>
                </a:solidFill>
              </a:rPr>
              <a:t> example)</a:t>
            </a:r>
          </a:p>
          <a:p>
            <a:pPr marL="813816" lvl="2" indent="-144780" algn="l" rtl="0">
              <a:spcBef>
                <a:spcPts val="600"/>
              </a:spcBef>
              <a:spcAft>
                <a:spcPts val="0"/>
              </a:spcAft>
              <a:buClr>
                <a:srgbClr val="5B2323"/>
              </a:buClr>
              <a:buSzPts val="1500"/>
              <a:buChar char="•"/>
            </a:pPr>
            <a:r>
              <a:rPr lang="en-US" sz="1500" b="1" dirty="0">
                <a:solidFill>
                  <a:srgbClr val="5B2323"/>
                </a:solidFill>
              </a:rPr>
              <a:t>Then TensorFlow, Hugging Face, MCM Model</a:t>
            </a:r>
          </a:p>
          <a:p>
            <a:pPr marL="813816" lvl="2" indent="-144780" algn="l" rtl="0">
              <a:spcBef>
                <a:spcPts val="600"/>
              </a:spcBef>
              <a:spcAft>
                <a:spcPts val="0"/>
              </a:spcAft>
              <a:buClr>
                <a:srgbClr val="5B2323"/>
              </a:buClr>
              <a:buSzPts val="1500"/>
              <a:buChar char="•"/>
            </a:pPr>
            <a:r>
              <a:rPr lang="en-US" sz="1500" b="1" dirty="0">
                <a:solidFill>
                  <a:srgbClr val="5B2323"/>
                </a:solidFill>
              </a:rPr>
              <a:t>Look into other methods of training it (</a:t>
            </a:r>
            <a:r>
              <a:rPr lang="en-US" sz="1500" b="1" dirty="0" err="1">
                <a:solidFill>
                  <a:srgbClr val="5B2323"/>
                </a:solidFill>
              </a:rPr>
              <a:t>cuda</a:t>
            </a:r>
            <a:r>
              <a:rPr lang="en-US" sz="1500" b="1" dirty="0">
                <a:solidFill>
                  <a:srgbClr val="5B2323"/>
                </a:solidFill>
              </a:rPr>
              <a:t> </a:t>
            </a:r>
            <a:r>
              <a:rPr lang="en-US" sz="1500" b="1" dirty="0" err="1">
                <a:solidFill>
                  <a:srgbClr val="5B2323"/>
                </a:solidFill>
              </a:rPr>
              <a:t>gpu</a:t>
            </a:r>
            <a:r>
              <a:rPr lang="en-US" sz="1500" b="1" dirty="0">
                <a:solidFill>
                  <a:srgbClr val="5B2323"/>
                </a:solidFill>
              </a:rPr>
              <a:t> acceleration, requires </a:t>
            </a:r>
            <a:r>
              <a:rPr lang="en-US" sz="1500" b="1" dirty="0" err="1">
                <a:solidFill>
                  <a:srgbClr val="5B2323"/>
                </a:solidFill>
              </a:rPr>
              <a:t>linux</a:t>
            </a:r>
            <a:r>
              <a:rPr lang="en-US" sz="1500" b="1" dirty="0">
                <a:solidFill>
                  <a:srgbClr val="5B2323"/>
                </a:solidFill>
              </a:rPr>
              <a:t>)</a:t>
            </a:r>
          </a:p>
          <a:p>
            <a:pPr marL="813816" lvl="2" indent="-144780" algn="l" rtl="0">
              <a:spcBef>
                <a:spcPts val="600"/>
              </a:spcBef>
              <a:spcAft>
                <a:spcPts val="0"/>
              </a:spcAft>
              <a:buClr>
                <a:srgbClr val="5B2323"/>
              </a:buClr>
              <a:buSzPts val="1500"/>
              <a:buChar char="•"/>
            </a:pPr>
            <a:r>
              <a:rPr lang="en-US" sz="1500" b="1" dirty="0">
                <a:solidFill>
                  <a:srgbClr val="5B2323"/>
                </a:solidFill>
              </a:rPr>
              <a:t>CRC when I’m happy with how it works, see output per iteration of model</a:t>
            </a:r>
          </a:p>
        </p:txBody>
      </p:sp>
      <p:pic>
        <p:nvPicPr>
          <p:cNvPr id="229" name="Google Shape;229;g2ddf112aa55_0_45"/>
          <p:cNvPicPr preferRelativeResize="0"/>
          <p:nvPr/>
        </p:nvPicPr>
        <p:blipFill rotWithShape="1">
          <a:blip r:embed="rId3">
            <a:alphaModFix/>
          </a:blip>
          <a:srcRect l="49070" t="86013" r="33362" b="7283"/>
          <a:stretch/>
        </p:blipFill>
        <p:spPr>
          <a:xfrm>
            <a:off x="5931024" y="3585565"/>
            <a:ext cx="5908730" cy="126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ddf112aa55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7038" y="1599215"/>
            <a:ext cx="1535550" cy="10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ddf112aa55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15863" y="2321170"/>
            <a:ext cx="170497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840C-0245-9BAF-5A01-553FD60B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‘Question, Answer’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B7A21-0E45-73C6-0756-01518F633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Open AI uses a free to access Reddit.com archive dataset</a:t>
            </a:r>
          </a:p>
          <a:p>
            <a:pPr lvl="1"/>
            <a:r>
              <a:rPr lang="en-US" sz="1800" dirty="0"/>
              <a:t>Had troubles downloading</a:t>
            </a:r>
          </a:p>
          <a:p>
            <a:pPr lvl="1"/>
            <a:r>
              <a:rPr lang="en-US" sz="1800" dirty="0"/>
              <a:t>They also used other internet archives, but they cost a lot of money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u="sng" dirty="0"/>
              <a:t>Open-Orca</a:t>
            </a:r>
            <a:r>
              <a:rPr lang="en-US" dirty="0"/>
              <a:t>: ML Community with publicly available datasets</a:t>
            </a:r>
          </a:p>
          <a:p>
            <a:pPr lvl="1"/>
            <a:r>
              <a:rPr lang="en-US" u="sng" dirty="0"/>
              <a:t>HuggingFace.co</a:t>
            </a:r>
            <a:r>
              <a:rPr lang="en-US" dirty="0"/>
              <a:t>: ML Community Website</a:t>
            </a:r>
          </a:p>
          <a:p>
            <a:pPr lvl="1"/>
            <a:r>
              <a:rPr lang="en-US" b="1" dirty="0"/>
              <a:t>GPT4 QAs: </a:t>
            </a:r>
            <a:r>
              <a:rPr lang="en-US" dirty="0"/>
              <a:t>994,896;	         102,420 under 256</a:t>
            </a:r>
          </a:p>
          <a:p>
            <a:pPr lvl="1"/>
            <a:r>
              <a:rPr lang="en-US" b="1" dirty="0"/>
              <a:t>GPT3.5 QAs: </a:t>
            </a:r>
            <a:r>
              <a:rPr lang="en-US" dirty="0"/>
              <a:t>3,239,027;      474,658 under 256</a:t>
            </a:r>
          </a:p>
          <a:p>
            <a:r>
              <a:rPr lang="en-US" u="sng" dirty="0"/>
              <a:t>Movie Corpus</a:t>
            </a:r>
            <a:r>
              <a:rPr lang="en-US" dirty="0"/>
              <a:t>: Collection of back-forth movie </a:t>
            </a:r>
            <a:r>
              <a:rPr lang="en-US" b="1" dirty="0"/>
              <a:t>conversations</a:t>
            </a:r>
          </a:p>
          <a:p>
            <a:pPr lvl="1"/>
            <a:r>
              <a:rPr lang="en-US" dirty="0"/>
              <a:t>Collected by Mark Davies, Professor of Linguistics</a:t>
            </a:r>
          </a:p>
          <a:p>
            <a:pPr lvl="1"/>
            <a:r>
              <a:rPr lang="en-US" dirty="0"/>
              <a:t>214,350</a:t>
            </a:r>
          </a:p>
        </p:txBody>
      </p:sp>
    </p:spTree>
    <p:extLst>
      <p:ext uri="{BB962C8B-B14F-4D97-AF65-F5344CB8AC3E}">
        <p14:creationId xmlns:p14="http://schemas.microsoft.com/office/powerpoint/2010/main" val="1814379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df112aa55_0_45"/>
          <p:cNvSpPr txBox="1">
            <a:spLocks noGrp="1"/>
          </p:cNvSpPr>
          <p:nvPr>
            <p:ph type="sldNum" idx="12"/>
          </p:nvPr>
        </p:nvSpPr>
        <p:spPr>
          <a:xfrm>
            <a:off x="5181600" y="6417332"/>
            <a:ext cx="1828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SzPts val="1200"/>
            </a:pPr>
            <a:fld id="{00000000-1234-1234-1234-123412341234}" type="slidenum">
              <a:rPr lang="en-US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pPr algn="ctr">
                <a:buSzPts val="1200"/>
              </a:pPr>
              <a:t>40</a:t>
            </a:fld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7" name="Google Shape;227;g2ddf112aa55_0_45"/>
          <p:cNvSpPr txBox="1">
            <a:spLocks noGrp="1"/>
          </p:cNvSpPr>
          <p:nvPr>
            <p:ph type="title"/>
          </p:nvPr>
        </p:nvSpPr>
        <p:spPr>
          <a:xfrm>
            <a:off x="1981200" y="277813"/>
            <a:ext cx="82296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  <a:buSzPts val="1400"/>
            </a:pPr>
            <a:r>
              <a:rPr lang="en-US" dirty="0"/>
              <a:t>6/4</a:t>
            </a:r>
            <a:endParaRPr dirty="0"/>
          </a:p>
        </p:txBody>
      </p:sp>
      <p:sp>
        <p:nvSpPr>
          <p:cNvPr id="228" name="Google Shape;228;g2ddf112aa55_0_45"/>
          <p:cNvSpPr txBox="1"/>
          <p:nvPr/>
        </p:nvSpPr>
        <p:spPr>
          <a:xfrm>
            <a:off x="320842" y="1219213"/>
            <a:ext cx="8656500" cy="2646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292608">
              <a:spcBef>
                <a:spcPts val="600"/>
              </a:spcBef>
              <a:buClr>
                <a:srgbClr val="0C0C0C"/>
              </a:buClr>
              <a:buSzPts val="2280"/>
              <a:buFont typeface="Noto Sans Symbols"/>
              <a:buChar char="▪"/>
            </a:pPr>
            <a:r>
              <a:rPr lang="en-US" sz="2400" b="1" dirty="0"/>
              <a:t>Progress</a:t>
            </a:r>
            <a:endParaRPr sz="2800" dirty="0"/>
          </a:p>
          <a:p>
            <a:pPr marL="612648" marR="0" lvl="1" indent="-23063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B2323"/>
              </a:buClr>
              <a:buSzPts val="2000"/>
              <a:buFont typeface="Noto Sans Symbols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Researching Model from </a:t>
            </a:r>
            <a:r>
              <a:rPr lang="en-US" sz="2000" b="1" dirty="0" err="1">
                <a:solidFill>
                  <a:srgbClr val="5B2323"/>
                </a:solidFill>
              </a:rPr>
              <a:t>Githubs</a:t>
            </a:r>
            <a:r>
              <a:rPr lang="en-US" sz="2000" b="1" dirty="0">
                <a:solidFill>
                  <a:srgbClr val="5B2323"/>
                </a:solidFill>
              </a:rPr>
              <a:t> and </a:t>
            </a:r>
            <a:r>
              <a:rPr lang="en-US" sz="2000" b="1" dirty="0" err="1">
                <a:solidFill>
                  <a:srgbClr val="5B2323"/>
                </a:solidFill>
              </a:rPr>
              <a:t>youtube</a:t>
            </a:r>
            <a:endParaRPr lang="en-US" sz="2000" b="1" dirty="0">
              <a:solidFill>
                <a:srgbClr val="5B2323"/>
              </a:solidFill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B2323"/>
              </a:buClr>
              <a:buSzPts val="1800"/>
              <a:buFont typeface="Noto Sans Symbols"/>
              <a:buChar char="•"/>
            </a:pPr>
            <a:r>
              <a:rPr lang="en-US" sz="1800" b="1" dirty="0">
                <a:solidFill>
                  <a:srgbClr val="5B2323"/>
                </a:solidFill>
              </a:rPr>
              <a:t>This series is made by the guy that made the library I’m looking at using GPT-2</a:t>
            </a:r>
          </a:p>
          <a:p>
            <a:pPr marL="612648" marR="0" lvl="1" indent="-23063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B2323"/>
              </a:buClr>
              <a:buSzPts val="2000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Following Code and looking up </a:t>
            </a:r>
            <a:r>
              <a:rPr lang="en-US" sz="2000" b="1" dirty="0" err="1">
                <a:solidFill>
                  <a:srgbClr val="5B2323"/>
                </a:solidFill>
              </a:rPr>
              <a:t>PyTorch</a:t>
            </a:r>
            <a:r>
              <a:rPr lang="en-US" sz="2000" b="1" dirty="0">
                <a:solidFill>
                  <a:srgbClr val="5B2323"/>
                </a:solidFill>
              </a:rPr>
              <a:t> functions</a:t>
            </a:r>
          </a:p>
          <a:p>
            <a:pPr marL="612648" marR="0" lvl="1" indent="-23063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B2323"/>
              </a:buClr>
              <a:buSzPts val="2000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Going to take a bit</a:t>
            </a:r>
          </a:p>
        </p:txBody>
      </p:sp>
      <p:pic>
        <p:nvPicPr>
          <p:cNvPr id="2" name="Google Shape;219;g2ddf112aa55_0_45">
            <a:extLst>
              <a:ext uri="{FF2B5EF4-FFF2-40B4-BE49-F238E27FC236}">
                <a16:creationId xmlns:a16="http://schemas.microsoft.com/office/drawing/2014/main" id="{197A219C-75BF-6917-635D-26DDE25699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770" y="5618094"/>
            <a:ext cx="233362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20;g2ddf112aa55_0_45">
            <a:extLst>
              <a:ext uri="{FF2B5EF4-FFF2-40B4-BE49-F238E27FC236}">
                <a16:creationId xmlns:a16="http://schemas.microsoft.com/office/drawing/2014/main" id="{BBF9811D-1E5F-FA57-6033-D579F4BB536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623" y="5638786"/>
            <a:ext cx="22764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18;g2ddf112aa55_0_45">
            <a:extLst>
              <a:ext uri="{FF2B5EF4-FFF2-40B4-BE49-F238E27FC236}">
                <a16:creationId xmlns:a16="http://schemas.microsoft.com/office/drawing/2014/main" id="{26D3E19D-DBA5-D0CE-F525-74B729C11F2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19961"/>
          <a:stretch/>
        </p:blipFill>
        <p:spPr>
          <a:xfrm>
            <a:off x="9057553" y="2805482"/>
            <a:ext cx="2525874" cy="3611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3898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2ddf112aa55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882" y="341950"/>
            <a:ext cx="6239124" cy="1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ddf112aa55_0_45"/>
          <p:cNvSpPr txBox="1">
            <a:spLocks noGrp="1"/>
          </p:cNvSpPr>
          <p:nvPr>
            <p:ph type="sldNum" idx="12"/>
          </p:nvPr>
        </p:nvSpPr>
        <p:spPr>
          <a:xfrm>
            <a:off x="5181600" y="6417332"/>
            <a:ext cx="1828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SzPts val="1200"/>
            </a:pPr>
            <a:fld id="{00000000-1234-1234-1234-123412341234}" type="slidenum">
              <a:rPr lang="en-US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pPr algn="ctr">
                <a:buSzPts val="1200"/>
              </a:pPr>
              <a:t>41</a:t>
            </a:fld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5" name="Google Shape;215;g2ddf112aa55_0_45"/>
          <p:cNvSpPr txBox="1">
            <a:spLocks noGrp="1"/>
          </p:cNvSpPr>
          <p:nvPr>
            <p:ph type="title"/>
          </p:nvPr>
        </p:nvSpPr>
        <p:spPr>
          <a:xfrm>
            <a:off x="1981200" y="277813"/>
            <a:ext cx="82296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  <a:buSzPts val="1400"/>
            </a:pPr>
            <a:r>
              <a:rPr lang="en-US" dirty="0"/>
              <a:t>6/11</a:t>
            </a:r>
            <a:endParaRPr dirty="0"/>
          </a:p>
        </p:txBody>
      </p:sp>
      <p:pic>
        <p:nvPicPr>
          <p:cNvPr id="216" name="Google Shape;216;g2ddf112aa55_0_45"/>
          <p:cNvPicPr preferRelativeResize="0"/>
          <p:nvPr/>
        </p:nvPicPr>
        <p:blipFill rotWithShape="1">
          <a:blip r:embed="rId4">
            <a:alphaModFix/>
          </a:blip>
          <a:srcRect b="33783"/>
          <a:stretch/>
        </p:blipFill>
        <p:spPr>
          <a:xfrm>
            <a:off x="9829263" y="2192142"/>
            <a:ext cx="1991775" cy="9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ddf112aa55_0_45"/>
          <p:cNvSpPr txBox="1"/>
          <p:nvPr/>
        </p:nvSpPr>
        <p:spPr>
          <a:xfrm>
            <a:off x="10780837" y="1992518"/>
            <a:ext cx="10401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500" b="1" dirty="0" err="1">
                <a:solidFill>
                  <a:schemeClr val="dk1"/>
                </a:solidFill>
                <a:highlight>
                  <a:srgbClr val="0070C0"/>
                </a:highlight>
              </a:rPr>
              <a:t>nanoGPT</a:t>
            </a:r>
            <a:endParaRPr sz="1500" b="1" dirty="0">
              <a:solidFill>
                <a:schemeClr val="dk1"/>
              </a:solidFill>
              <a:highlight>
                <a:srgbClr val="0070C0"/>
              </a:highlight>
            </a:endParaRPr>
          </a:p>
        </p:txBody>
      </p:sp>
      <p:sp>
        <p:nvSpPr>
          <p:cNvPr id="218" name="Google Shape;218;g2ddf112aa55_0_45"/>
          <p:cNvSpPr txBox="1"/>
          <p:nvPr/>
        </p:nvSpPr>
        <p:spPr>
          <a:xfrm>
            <a:off x="9214950" y="1091234"/>
            <a:ext cx="1991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500" b="1" dirty="0">
                <a:solidFill>
                  <a:schemeClr val="dk1"/>
                </a:solidFill>
                <a:highlight>
                  <a:srgbClr val="0070C0"/>
                </a:highlight>
              </a:rPr>
              <a:t>Graphed ML Model</a:t>
            </a:r>
            <a:endParaRPr sz="1500" b="1" dirty="0">
              <a:solidFill>
                <a:schemeClr val="dk1"/>
              </a:solidFill>
              <a:highlight>
                <a:srgbClr val="0070C0"/>
              </a:highlight>
            </a:endParaRPr>
          </a:p>
        </p:txBody>
      </p:sp>
      <p:grpSp>
        <p:nvGrpSpPr>
          <p:cNvPr id="219" name="Google Shape;219;g2ddf112aa55_0_45"/>
          <p:cNvGrpSpPr/>
          <p:nvPr/>
        </p:nvGrpSpPr>
        <p:grpSpPr>
          <a:xfrm>
            <a:off x="9749787" y="3264285"/>
            <a:ext cx="2167700" cy="3314076"/>
            <a:chOff x="6898350" y="2806875"/>
            <a:chExt cx="2167700" cy="3314076"/>
          </a:xfrm>
        </p:grpSpPr>
        <p:pic>
          <p:nvPicPr>
            <p:cNvPr id="220" name="Google Shape;220;g2ddf112aa55_0_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98350" y="2806875"/>
              <a:ext cx="2167700" cy="3314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g2ddf112aa55_0_45"/>
            <p:cNvSpPr txBox="1"/>
            <p:nvPr/>
          </p:nvSpPr>
          <p:spPr>
            <a:xfrm>
              <a:off x="6898350" y="3344600"/>
              <a:ext cx="1234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-US" sz="1500" b="1">
                  <a:solidFill>
                    <a:schemeClr val="dk1"/>
                  </a:solidFill>
                  <a:highlight>
                    <a:srgbClr val="0070C0"/>
                  </a:highlight>
                </a:rPr>
                <a:t>ChatGPT’s</a:t>
              </a:r>
              <a:endParaRPr sz="1500" b="1">
                <a:solidFill>
                  <a:schemeClr val="dk1"/>
                </a:solidFill>
                <a:highlight>
                  <a:srgbClr val="0070C0"/>
                </a:highlight>
              </a:endParaRPr>
            </a:p>
            <a:p>
              <a:pPr algn="ctr"/>
              <a:r>
                <a:rPr lang="en-US" sz="1500" b="1">
                  <a:solidFill>
                    <a:schemeClr val="dk1"/>
                  </a:solidFill>
                  <a:highlight>
                    <a:srgbClr val="0070C0"/>
                  </a:highlight>
                </a:rPr>
                <a:t>struct</a:t>
              </a:r>
              <a:endParaRPr sz="1500" b="1">
                <a:solidFill>
                  <a:schemeClr val="dk1"/>
                </a:solidFill>
                <a:highlight>
                  <a:srgbClr val="0070C0"/>
                </a:highlight>
              </a:endParaRPr>
            </a:p>
          </p:txBody>
        </p:sp>
      </p:grpSp>
      <p:sp>
        <p:nvSpPr>
          <p:cNvPr id="222" name="Google Shape;222;g2ddf112aa55_0_45"/>
          <p:cNvSpPr txBox="1"/>
          <p:nvPr/>
        </p:nvSpPr>
        <p:spPr>
          <a:xfrm>
            <a:off x="84400" y="1194300"/>
            <a:ext cx="6692700" cy="4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292608">
              <a:spcBef>
                <a:spcPts val="600"/>
              </a:spcBef>
              <a:buClr>
                <a:srgbClr val="0C0C0C"/>
              </a:buClr>
              <a:buSzPts val="2280"/>
              <a:buFont typeface="Noto Sans Symbols"/>
              <a:buChar char="▪"/>
            </a:pPr>
            <a:r>
              <a:rPr lang="en-US" sz="2400" b="1" dirty="0"/>
              <a:t>Progress</a:t>
            </a:r>
            <a:endParaRPr sz="2800" dirty="0"/>
          </a:p>
          <a:p>
            <a:pPr marL="612648" lvl="1" indent="-230632">
              <a:spcBef>
                <a:spcPts val="600"/>
              </a:spcBef>
              <a:buClr>
                <a:srgbClr val="5B2323"/>
              </a:buClr>
              <a:buSzPts val="2000"/>
              <a:buFont typeface="Arial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Hacking existing examples into desired function</a:t>
            </a:r>
            <a:endParaRPr sz="2000" b="1" dirty="0">
              <a:solidFill>
                <a:srgbClr val="5B2323"/>
              </a:solidFill>
            </a:endParaRPr>
          </a:p>
          <a:p>
            <a:pPr marL="1371600" lvl="2" indent="-330200">
              <a:spcBef>
                <a:spcPts val="600"/>
              </a:spcBef>
              <a:buClr>
                <a:srgbClr val="5B2323"/>
              </a:buClr>
              <a:buSzPts val="1600"/>
              <a:buChar char="•"/>
            </a:pPr>
            <a:r>
              <a:rPr lang="en-US" sz="1600" b="1" dirty="0" err="1">
                <a:solidFill>
                  <a:srgbClr val="5B2323"/>
                </a:solidFill>
              </a:rPr>
              <a:t>Nanogpt</a:t>
            </a:r>
            <a:r>
              <a:rPr lang="en-US" sz="1600" b="1" dirty="0">
                <a:solidFill>
                  <a:srgbClr val="5B2323"/>
                </a:solidFill>
              </a:rPr>
              <a:t> is made for one data sample, not datasets</a:t>
            </a:r>
            <a:endParaRPr sz="1600" b="1" dirty="0">
              <a:solidFill>
                <a:srgbClr val="5B2323"/>
              </a:solidFill>
            </a:endParaRPr>
          </a:p>
          <a:p>
            <a:pPr marL="1371600" lvl="2" indent="-330200">
              <a:spcBef>
                <a:spcPts val="600"/>
              </a:spcBef>
              <a:buClr>
                <a:srgbClr val="5B2323"/>
              </a:buClr>
              <a:buSzPts val="1600"/>
              <a:buChar char="•"/>
            </a:pPr>
            <a:r>
              <a:rPr lang="en-US" sz="1600" b="1" dirty="0">
                <a:solidFill>
                  <a:srgbClr val="5B2323"/>
                </a:solidFill>
              </a:rPr>
              <a:t>testing in </a:t>
            </a:r>
            <a:r>
              <a:rPr lang="en-US" sz="1600" b="1" dirty="0" err="1">
                <a:solidFill>
                  <a:srgbClr val="5B2323"/>
                </a:solidFill>
              </a:rPr>
              <a:t>Jupyters</a:t>
            </a:r>
            <a:r>
              <a:rPr lang="en-US" sz="1600" b="1" dirty="0">
                <a:solidFill>
                  <a:srgbClr val="5B2323"/>
                </a:solidFill>
              </a:rPr>
              <a:t> for improvements</a:t>
            </a:r>
            <a:endParaRPr sz="1600" b="1" dirty="0">
              <a:solidFill>
                <a:srgbClr val="5B2323"/>
              </a:solidFill>
            </a:endParaRPr>
          </a:p>
          <a:p>
            <a:pPr marL="1371600" lvl="2" indent="-330200">
              <a:spcBef>
                <a:spcPts val="600"/>
              </a:spcBef>
              <a:buClr>
                <a:srgbClr val="5B2323"/>
              </a:buClr>
              <a:buSzPts val="1600"/>
              <a:buChar char="•"/>
            </a:pPr>
            <a:r>
              <a:rPr lang="en-US" sz="1600" b="1" dirty="0">
                <a:solidFill>
                  <a:srgbClr val="5B2323"/>
                </a:solidFill>
              </a:rPr>
              <a:t>train speed and effectiveness per # threads parallel</a:t>
            </a:r>
            <a:endParaRPr sz="2000" b="1" dirty="0">
              <a:solidFill>
                <a:srgbClr val="5B2323"/>
              </a:solidFill>
            </a:endParaRPr>
          </a:p>
          <a:p>
            <a:pPr marL="612648" lvl="1" indent="-230632">
              <a:spcBef>
                <a:spcPts val="600"/>
              </a:spcBef>
              <a:buClr>
                <a:srgbClr val="5B2323"/>
              </a:buClr>
              <a:buSzPts val="2000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Lots of comparison graphs to make</a:t>
            </a:r>
            <a:endParaRPr sz="2000" b="1" dirty="0">
              <a:solidFill>
                <a:srgbClr val="5B2323"/>
              </a:solidFill>
            </a:endParaRPr>
          </a:p>
          <a:p>
            <a:pPr marL="612648" lvl="1" indent="-230632">
              <a:spcBef>
                <a:spcPts val="600"/>
              </a:spcBef>
              <a:buClr>
                <a:srgbClr val="5B2323"/>
              </a:buClr>
              <a:buSzPts val="2000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Next Step: How to program text based tasks</a:t>
            </a:r>
            <a:endParaRPr sz="2000" b="1" dirty="0">
              <a:solidFill>
                <a:srgbClr val="5B2323"/>
              </a:solidFill>
            </a:endParaRPr>
          </a:p>
          <a:p>
            <a:pPr marL="1371600" lvl="2" indent="-330200">
              <a:spcBef>
                <a:spcPts val="600"/>
              </a:spcBef>
              <a:buClr>
                <a:srgbClr val="5B2323"/>
              </a:buClr>
              <a:buSzPts val="1600"/>
              <a:buChar char="•"/>
            </a:pPr>
            <a:r>
              <a:rPr lang="en-US" sz="1600" b="1" dirty="0">
                <a:solidFill>
                  <a:srgbClr val="5B2323"/>
                </a:solidFill>
              </a:rPr>
              <a:t>not just generate similar text to it's dataset</a:t>
            </a:r>
            <a:endParaRPr sz="1600" b="1" dirty="0">
              <a:solidFill>
                <a:srgbClr val="5B2323"/>
              </a:solidFill>
            </a:endParaRPr>
          </a:p>
          <a:p>
            <a:pPr marL="1371600" lvl="2" indent="-330200">
              <a:spcBef>
                <a:spcPts val="600"/>
              </a:spcBef>
              <a:buClr>
                <a:srgbClr val="5B2323"/>
              </a:buClr>
              <a:buSzPts val="1600"/>
              <a:buChar char="•"/>
            </a:pPr>
            <a:r>
              <a:rPr lang="en-US" sz="1600" b="1" dirty="0">
                <a:solidFill>
                  <a:srgbClr val="5B2323"/>
                </a:solidFill>
              </a:rPr>
              <a:t>OpenAI Research Papers</a:t>
            </a:r>
            <a:endParaRPr sz="1600" b="1" dirty="0">
              <a:solidFill>
                <a:srgbClr val="5B2323"/>
              </a:solidFill>
            </a:endParaRPr>
          </a:p>
          <a:p>
            <a:pPr marL="1828800" lvl="3" indent="-285750">
              <a:spcBef>
                <a:spcPts val="600"/>
              </a:spcBef>
              <a:buClr>
                <a:srgbClr val="5B2323"/>
              </a:buClr>
              <a:buSzPts val="900"/>
              <a:buChar char="●"/>
            </a:pPr>
            <a:r>
              <a:rPr lang="en-US" b="1" u="sng" dirty="0">
                <a:solidFill>
                  <a:schemeClr val="hlink"/>
                </a:solidFill>
                <a:hlinkClick r:id="rId6"/>
              </a:rPr>
              <a:t>https://arxiv.org/abs/1706.03762</a:t>
            </a:r>
            <a:endParaRPr b="1" dirty="0">
              <a:solidFill>
                <a:srgbClr val="5B2323"/>
              </a:solidFill>
            </a:endParaRPr>
          </a:p>
          <a:p>
            <a:pPr marL="1828800" lvl="3" indent="-285750">
              <a:spcBef>
                <a:spcPts val="600"/>
              </a:spcBef>
              <a:buClr>
                <a:srgbClr val="5B2323"/>
              </a:buClr>
              <a:buSzPts val="900"/>
              <a:buChar char="●"/>
            </a:pPr>
            <a:r>
              <a:rPr lang="en-US" b="1" u="sng" dirty="0">
                <a:solidFill>
                  <a:schemeClr val="hlink"/>
                </a:solidFill>
                <a:hlinkClick r:id="rId7"/>
              </a:rPr>
              <a:t>https://arxiv.org/abs/2005.14165</a:t>
            </a:r>
            <a:endParaRPr b="1" dirty="0">
              <a:solidFill>
                <a:srgbClr val="5B2323"/>
              </a:solidFill>
            </a:endParaRPr>
          </a:p>
          <a:p>
            <a:pPr>
              <a:spcBef>
                <a:spcPts val="600"/>
              </a:spcBef>
            </a:pPr>
            <a:endParaRPr sz="1600" b="1" dirty="0">
              <a:solidFill>
                <a:srgbClr val="5B2323"/>
              </a:solidFill>
            </a:endParaRPr>
          </a:p>
        </p:txBody>
      </p:sp>
      <p:grpSp>
        <p:nvGrpSpPr>
          <p:cNvPr id="223" name="Google Shape;223;g2ddf112aa55_0_45"/>
          <p:cNvGrpSpPr/>
          <p:nvPr/>
        </p:nvGrpSpPr>
        <p:grpSpPr>
          <a:xfrm>
            <a:off x="274513" y="5317233"/>
            <a:ext cx="5248870" cy="1120083"/>
            <a:chOff x="895900" y="5425313"/>
            <a:chExt cx="5953125" cy="1343025"/>
          </a:xfrm>
        </p:grpSpPr>
        <p:pic>
          <p:nvPicPr>
            <p:cNvPr id="224" name="Google Shape;224;g2ddf112aa55_0_4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95900" y="5425313"/>
              <a:ext cx="5953125" cy="134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g2ddf112aa55_0_45"/>
            <p:cNvSpPr txBox="1"/>
            <p:nvPr/>
          </p:nvSpPr>
          <p:spPr>
            <a:xfrm>
              <a:off x="4522096" y="5525097"/>
              <a:ext cx="22182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100" b="1">
                  <a:solidFill>
                    <a:schemeClr val="dk1"/>
                  </a:solidFill>
                  <a:highlight>
                    <a:srgbClr val="0070C0"/>
                  </a:highlight>
                </a:rPr>
                <a:t>hacked, 25000 steps over constitution</a:t>
              </a:r>
              <a:endParaRPr sz="1100" b="1">
                <a:solidFill>
                  <a:schemeClr val="dk1"/>
                </a:solidFill>
                <a:highlight>
                  <a:srgbClr val="0070C0"/>
                </a:highlight>
              </a:endParaRPr>
            </a:p>
          </p:txBody>
        </p:sp>
      </p:grpSp>
      <p:pic>
        <p:nvPicPr>
          <p:cNvPr id="226" name="Google Shape;226;g2ddf112aa55_0_45"/>
          <p:cNvPicPr preferRelativeResize="0"/>
          <p:nvPr/>
        </p:nvPicPr>
        <p:blipFill rotWithShape="1">
          <a:blip r:embed="rId9">
            <a:alphaModFix/>
          </a:blip>
          <a:srcRect l="2200"/>
          <a:stretch/>
        </p:blipFill>
        <p:spPr>
          <a:xfrm>
            <a:off x="10243137" y="2728593"/>
            <a:ext cx="1674350" cy="4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df112aa55_0_45"/>
          <p:cNvSpPr txBox="1">
            <a:spLocks noGrp="1"/>
          </p:cNvSpPr>
          <p:nvPr>
            <p:ph type="sldNum" idx="12"/>
          </p:nvPr>
        </p:nvSpPr>
        <p:spPr>
          <a:xfrm>
            <a:off x="5181600" y="6417332"/>
            <a:ext cx="1828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SzPts val="1200"/>
            </a:pPr>
            <a:fld id="{00000000-1234-1234-1234-123412341234}" type="slidenum">
              <a:rPr lang="en-US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pPr algn="ctr">
                <a:buSzPts val="1200"/>
              </a:pPr>
              <a:t>42</a:t>
            </a:fld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219" name="Google Shape;219;g2ddf112aa55_0_45"/>
          <p:cNvGrpSpPr/>
          <p:nvPr/>
        </p:nvGrpSpPr>
        <p:grpSpPr>
          <a:xfrm>
            <a:off x="7975809" y="587059"/>
            <a:ext cx="4469981" cy="2841941"/>
            <a:chOff x="5600945" y="567017"/>
            <a:chExt cx="3595579" cy="2286011"/>
          </a:xfrm>
        </p:grpSpPr>
        <p:pic>
          <p:nvPicPr>
            <p:cNvPr id="220" name="Google Shape;220;g2ddf112aa55_0_45"/>
            <p:cNvPicPr preferRelativeResize="0"/>
            <p:nvPr/>
          </p:nvPicPr>
          <p:blipFill rotWithShape="1">
            <a:blip r:embed="rId3">
              <a:alphaModFix/>
            </a:blip>
            <a:srcRect t="5917"/>
            <a:stretch/>
          </p:blipFill>
          <p:spPr>
            <a:xfrm>
              <a:off x="5600945" y="567017"/>
              <a:ext cx="3239883" cy="2286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g2ddf112aa55_0_45"/>
            <p:cNvSpPr txBox="1"/>
            <p:nvPr/>
          </p:nvSpPr>
          <p:spPr>
            <a:xfrm>
              <a:off x="6350124" y="2280059"/>
              <a:ext cx="28464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500" b="1">
                  <a:highlight>
                    <a:srgbClr val="0070C0"/>
                  </a:highlight>
                </a:rPr>
                <a:t>White-Red #Threads (1-32)</a:t>
              </a:r>
              <a:endParaRPr sz="1500" b="1">
                <a:highlight>
                  <a:srgbClr val="0070C0"/>
                </a:highlight>
              </a:endParaRPr>
            </a:p>
          </p:txBody>
        </p:sp>
      </p:grpSp>
      <p:sp>
        <p:nvSpPr>
          <p:cNvPr id="222" name="Google Shape;222;g2ddf112aa55_0_45"/>
          <p:cNvSpPr txBox="1">
            <a:spLocks noGrp="1"/>
          </p:cNvSpPr>
          <p:nvPr>
            <p:ph type="title"/>
          </p:nvPr>
        </p:nvSpPr>
        <p:spPr>
          <a:xfrm>
            <a:off x="1981200" y="277825"/>
            <a:ext cx="5658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  <a:buSzPts val="1400"/>
            </a:pPr>
            <a:r>
              <a:rPr lang="en-US" dirty="0"/>
              <a:t>6/25</a:t>
            </a:r>
            <a:endParaRPr dirty="0"/>
          </a:p>
        </p:txBody>
      </p:sp>
      <p:sp>
        <p:nvSpPr>
          <p:cNvPr id="223" name="Google Shape;223;g2ddf112aa55_0_45"/>
          <p:cNvSpPr txBox="1"/>
          <p:nvPr/>
        </p:nvSpPr>
        <p:spPr>
          <a:xfrm>
            <a:off x="273088" y="1178729"/>
            <a:ext cx="8582154" cy="52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292608">
              <a:spcBef>
                <a:spcPts val="600"/>
              </a:spcBef>
              <a:buClr>
                <a:srgbClr val="0C0C0C"/>
              </a:buClr>
              <a:buSzPts val="2280"/>
              <a:buFont typeface="Noto Sans Symbols"/>
              <a:buChar char="▪"/>
            </a:pPr>
            <a:r>
              <a:rPr lang="en-US" sz="2400" b="1" dirty="0"/>
              <a:t>Progress</a:t>
            </a:r>
            <a:endParaRPr sz="2800" dirty="0"/>
          </a:p>
          <a:p>
            <a:pPr marL="612648" lvl="1" indent="-230632">
              <a:spcBef>
                <a:spcPts val="600"/>
              </a:spcBef>
              <a:buClr>
                <a:srgbClr val="5B2323"/>
              </a:buClr>
              <a:buSzPts val="2000"/>
              <a:buFont typeface="Arial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Studied Architecture</a:t>
            </a:r>
            <a:endParaRPr sz="2000" b="1" dirty="0">
              <a:solidFill>
                <a:srgbClr val="5B2323"/>
              </a:solidFill>
            </a:endParaRPr>
          </a:p>
          <a:p>
            <a:pPr marL="1371600" lvl="2" indent="-330200">
              <a:spcBef>
                <a:spcPts val="600"/>
              </a:spcBef>
              <a:buClr>
                <a:srgbClr val="5B2323"/>
              </a:buClr>
              <a:buSzPts val="1600"/>
              <a:buChar char="•"/>
            </a:pPr>
            <a:r>
              <a:rPr lang="en-US" sz="1600" b="1" dirty="0">
                <a:solidFill>
                  <a:srgbClr val="5B2323"/>
                </a:solidFill>
              </a:rPr>
              <a:t>Need to tweak a v2 model after normal language generation</a:t>
            </a:r>
            <a:endParaRPr sz="1600" b="1" dirty="0">
              <a:solidFill>
                <a:srgbClr val="5B2323"/>
              </a:solidFill>
            </a:endParaRPr>
          </a:p>
          <a:p>
            <a:pPr marL="1371600" lvl="2" indent="-330200">
              <a:spcBef>
                <a:spcPts val="600"/>
              </a:spcBef>
              <a:buClr>
                <a:srgbClr val="5B2323"/>
              </a:buClr>
              <a:buSzPts val="1600"/>
              <a:buChar char="•"/>
            </a:pPr>
            <a:r>
              <a:rPr lang="en-US" sz="1600" b="1" dirty="0">
                <a:solidFill>
                  <a:srgbClr val="5B2323"/>
                </a:solidFill>
              </a:rPr>
              <a:t>More input layers for a ‘Q&amp;A’ prompt format</a:t>
            </a:r>
            <a:endParaRPr sz="1600" b="1" dirty="0">
              <a:solidFill>
                <a:srgbClr val="5B2323"/>
              </a:solidFill>
            </a:endParaRPr>
          </a:p>
          <a:p>
            <a:pPr marL="1371600" lvl="2" indent="-330200">
              <a:spcBef>
                <a:spcPts val="600"/>
              </a:spcBef>
              <a:buClr>
                <a:srgbClr val="5B2323"/>
              </a:buClr>
              <a:buSzPts val="1600"/>
              <a:buChar char="•"/>
            </a:pPr>
            <a:r>
              <a:rPr lang="en-US" sz="1600" b="1" dirty="0">
                <a:solidFill>
                  <a:srgbClr val="5B2323"/>
                </a:solidFill>
              </a:rPr>
              <a:t>Need to gather data for the ‘Q&amp;A’ part training</a:t>
            </a:r>
            <a:endParaRPr sz="1600" b="1" dirty="0">
              <a:solidFill>
                <a:srgbClr val="5B2323"/>
              </a:solidFill>
            </a:endParaRPr>
          </a:p>
          <a:p>
            <a:pPr marL="1828800" lvl="3" indent="-298450">
              <a:spcBef>
                <a:spcPts val="600"/>
              </a:spcBef>
              <a:buClr>
                <a:srgbClr val="5B2323"/>
              </a:buClr>
              <a:buSzPts val="1100"/>
              <a:buChar char="●"/>
            </a:pPr>
            <a:r>
              <a:rPr lang="en-US" sz="1600" b="1" dirty="0">
                <a:solidFill>
                  <a:srgbClr val="5B2323"/>
                </a:solidFill>
              </a:rPr>
              <a:t>ChatGPT 2&amp;3 datasets (the free ones: Reddit archive)</a:t>
            </a:r>
            <a:endParaRPr sz="1600" b="1" dirty="0">
              <a:solidFill>
                <a:srgbClr val="5B2323"/>
              </a:solidFill>
            </a:endParaRPr>
          </a:p>
          <a:p>
            <a:pPr marL="1828800" lvl="3" indent="-298450">
              <a:spcBef>
                <a:spcPts val="600"/>
              </a:spcBef>
              <a:buClr>
                <a:srgbClr val="5B2323"/>
              </a:buClr>
              <a:buSzPts val="1100"/>
              <a:buChar char="●"/>
            </a:pPr>
            <a:r>
              <a:rPr lang="en-US" sz="1600" b="1" dirty="0">
                <a:solidFill>
                  <a:srgbClr val="5B2323"/>
                </a:solidFill>
              </a:rPr>
              <a:t>Make OpenAI model generate Q&amp;As??? (lol, if desperate)</a:t>
            </a:r>
            <a:endParaRPr sz="1600" b="1" dirty="0">
              <a:solidFill>
                <a:srgbClr val="5B2323"/>
              </a:solidFill>
            </a:endParaRPr>
          </a:p>
          <a:p>
            <a:pPr marL="612648" lvl="1" indent="-230632">
              <a:spcBef>
                <a:spcPts val="600"/>
              </a:spcBef>
              <a:buClr>
                <a:srgbClr val="5B2323"/>
              </a:buClr>
              <a:buSzPts val="2000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Made overall trainer</a:t>
            </a:r>
            <a:endParaRPr sz="2000" b="1" dirty="0">
              <a:solidFill>
                <a:srgbClr val="5B2323"/>
              </a:solidFill>
            </a:endParaRPr>
          </a:p>
          <a:p>
            <a:pPr marL="612648" lvl="1" indent="-230632">
              <a:spcBef>
                <a:spcPts val="600"/>
              </a:spcBef>
              <a:buClr>
                <a:srgbClr val="5B2323"/>
              </a:buClr>
              <a:buSzPts val="2000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Made some graph scripts that work on existing log files</a:t>
            </a:r>
            <a:endParaRPr sz="2000" b="1" dirty="0">
              <a:solidFill>
                <a:srgbClr val="5B2323"/>
              </a:solidFill>
            </a:endParaRPr>
          </a:p>
          <a:p>
            <a:pPr marL="1371600" lvl="2" indent="-330200">
              <a:spcBef>
                <a:spcPts val="600"/>
              </a:spcBef>
              <a:buClr>
                <a:srgbClr val="5B2323"/>
              </a:buClr>
              <a:buSzPts val="1600"/>
              <a:buChar char="•"/>
            </a:pPr>
            <a:r>
              <a:rPr lang="en-US" sz="1600" b="1" dirty="0">
                <a:solidFill>
                  <a:srgbClr val="5B2323"/>
                </a:solidFill>
              </a:rPr>
              <a:t>Could expand later to make it animated</a:t>
            </a:r>
            <a:endParaRPr sz="1600" b="1" dirty="0">
              <a:solidFill>
                <a:srgbClr val="5B2323"/>
              </a:solidFill>
            </a:endParaRPr>
          </a:p>
          <a:p>
            <a:pPr marL="612648" lvl="1" indent="-230632">
              <a:spcBef>
                <a:spcPts val="600"/>
              </a:spcBef>
              <a:buClr>
                <a:srgbClr val="5B2323"/>
              </a:buClr>
              <a:buSzPts val="2000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Looking into CRC and optimizations</a:t>
            </a:r>
            <a:endParaRPr sz="2000" b="1" dirty="0">
              <a:solidFill>
                <a:srgbClr val="5B2323"/>
              </a:solidFill>
            </a:endParaRPr>
          </a:p>
          <a:p>
            <a:pPr marL="1371600" lvl="2" indent="-330200">
              <a:spcBef>
                <a:spcPts val="600"/>
              </a:spcBef>
              <a:buClr>
                <a:srgbClr val="5B2323"/>
              </a:buClr>
              <a:buSzPts val="1600"/>
              <a:buChar char="•"/>
            </a:pPr>
            <a:r>
              <a:rPr lang="en-US" sz="1600" b="1" dirty="0">
                <a:solidFill>
                  <a:srgbClr val="5B2323"/>
                </a:solidFill>
              </a:rPr>
              <a:t>There’s no point running on local machine at this point</a:t>
            </a:r>
            <a:endParaRPr sz="1600" b="1" dirty="0">
              <a:solidFill>
                <a:srgbClr val="5B2323"/>
              </a:solidFill>
            </a:endParaRPr>
          </a:p>
          <a:p>
            <a:pPr marL="1371600" lvl="2" indent="-330200">
              <a:spcBef>
                <a:spcPts val="600"/>
              </a:spcBef>
              <a:buClr>
                <a:srgbClr val="5B2323"/>
              </a:buClr>
              <a:buSzPts val="1600"/>
              <a:buChar char="•"/>
            </a:pPr>
            <a:r>
              <a:rPr lang="en-US" sz="1600" b="1" dirty="0">
                <a:solidFill>
                  <a:srgbClr val="5B2323"/>
                </a:solidFill>
              </a:rPr>
              <a:t>If huge issue, found way parts to make a proper server bed for 350$/unit</a:t>
            </a:r>
            <a:endParaRPr sz="1600" b="1" dirty="0">
              <a:solidFill>
                <a:srgbClr val="5B2323"/>
              </a:solidFill>
            </a:endParaRPr>
          </a:p>
          <a:p>
            <a:pPr>
              <a:spcBef>
                <a:spcPts val="600"/>
              </a:spcBef>
              <a:buSzPts val="1600"/>
            </a:pPr>
            <a:endParaRPr sz="1600" b="1" dirty="0">
              <a:solidFill>
                <a:srgbClr val="5B2323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2ddf112aa55_0_45"/>
          <p:cNvPicPr preferRelativeResize="0"/>
          <p:nvPr/>
        </p:nvPicPr>
        <p:blipFill rotWithShape="1">
          <a:blip r:embed="rId3">
            <a:alphaModFix/>
          </a:blip>
          <a:srcRect t="40362"/>
          <a:stretch/>
        </p:blipFill>
        <p:spPr>
          <a:xfrm>
            <a:off x="4504376" y="5252073"/>
            <a:ext cx="7324725" cy="8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ddf112aa55_0_45"/>
          <p:cNvSpPr txBox="1">
            <a:spLocks noGrp="1"/>
          </p:cNvSpPr>
          <p:nvPr>
            <p:ph type="sldNum" idx="12"/>
          </p:nvPr>
        </p:nvSpPr>
        <p:spPr>
          <a:xfrm>
            <a:off x="5181600" y="6417332"/>
            <a:ext cx="1828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SzPts val="1200"/>
            </a:pPr>
            <a:fld id="{00000000-1234-1234-1234-123412341234}" type="slidenum">
              <a:rPr lang="en-US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pPr algn="ctr">
                <a:buSzPts val="1200"/>
              </a:pPr>
              <a:t>43</a:t>
            </a:fld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8" name="Google Shape;208;g2ddf112aa55_0_45"/>
          <p:cNvSpPr txBox="1">
            <a:spLocks noGrp="1"/>
          </p:cNvSpPr>
          <p:nvPr>
            <p:ph type="title"/>
          </p:nvPr>
        </p:nvSpPr>
        <p:spPr>
          <a:xfrm>
            <a:off x="1981200" y="277825"/>
            <a:ext cx="5658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  <a:buSzPts val="1400"/>
            </a:pPr>
            <a:r>
              <a:rPr lang="en-US" dirty="0"/>
              <a:t>7/2</a:t>
            </a:r>
            <a:endParaRPr dirty="0"/>
          </a:p>
        </p:txBody>
      </p:sp>
      <p:sp>
        <p:nvSpPr>
          <p:cNvPr id="209" name="Google Shape;209;g2ddf112aa55_0_45"/>
          <p:cNvSpPr txBox="1"/>
          <p:nvPr/>
        </p:nvSpPr>
        <p:spPr>
          <a:xfrm>
            <a:off x="236974" y="1209866"/>
            <a:ext cx="8800800" cy="45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292608">
              <a:spcBef>
                <a:spcPts val="600"/>
              </a:spcBef>
              <a:buClr>
                <a:srgbClr val="0C0C0C"/>
              </a:buClr>
              <a:buSzPts val="2280"/>
              <a:buFont typeface="Noto Sans Symbols"/>
              <a:buChar char="▪"/>
            </a:pPr>
            <a:r>
              <a:rPr lang="en-US" sz="2400" b="1" dirty="0"/>
              <a:t>Progress</a:t>
            </a:r>
            <a:endParaRPr sz="2800" dirty="0"/>
          </a:p>
          <a:p>
            <a:pPr marL="612648" lvl="1" indent="-230632">
              <a:spcBef>
                <a:spcPts val="600"/>
              </a:spcBef>
              <a:buClr>
                <a:srgbClr val="5B2323"/>
              </a:buClr>
              <a:buSzPts val="2000"/>
              <a:buFont typeface="Arial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Working on CRC running entire ‘</a:t>
            </a:r>
            <a:r>
              <a:rPr lang="en-US" sz="2000" b="1" dirty="0" err="1">
                <a:solidFill>
                  <a:srgbClr val="5B2323"/>
                </a:solidFill>
              </a:rPr>
              <a:t>Gutenburg</a:t>
            </a:r>
            <a:r>
              <a:rPr lang="en-US" sz="2000" b="1" dirty="0">
                <a:solidFill>
                  <a:srgbClr val="5B2323"/>
                </a:solidFill>
              </a:rPr>
              <a:t> Library’ dataset</a:t>
            </a:r>
            <a:endParaRPr sz="2000" b="1" dirty="0">
              <a:solidFill>
                <a:srgbClr val="5B2323"/>
              </a:solidFill>
            </a:endParaRPr>
          </a:p>
          <a:p>
            <a:pPr marL="1371600" lvl="2" indent="-330200">
              <a:spcBef>
                <a:spcPts val="600"/>
              </a:spcBef>
              <a:buClr>
                <a:srgbClr val="5B2323"/>
              </a:buClr>
              <a:buSzPts val="1600"/>
              <a:buChar char="•"/>
            </a:pPr>
            <a:r>
              <a:rPr lang="en-US" sz="1600" b="1" dirty="0">
                <a:solidFill>
                  <a:srgbClr val="5B2323"/>
                </a:solidFill>
              </a:rPr>
              <a:t>Problems uploading zip on </a:t>
            </a:r>
            <a:r>
              <a:rPr lang="en-US" sz="1600" b="1" dirty="0" err="1">
                <a:solidFill>
                  <a:srgbClr val="5B2323"/>
                </a:solidFill>
              </a:rPr>
              <a:t>onDemand</a:t>
            </a:r>
            <a:r>
              <a:rPr lang="en-US" sz="1600" b="1" dirty="0">
                <a:solidFill>
                  <a:srgbClr val="5B2323"/>
                </a:solidFill>
              </a:rPr>
              <a:t> and unzipping on Viz,</a:t>
            </a:r>
            <a:br>
              <a:rPr lang="en-US" sz="1600" b="1" dirty="0">
                <a:solidFill>
                  <a:srgbClr val="5B2323"/>
                </a:solidFill>
              </a:rPr>
            </a:br>
            <a:r>
              <a:rPr lang="en-US" sz="1600" b="1" dirty="0">
                <a:solidFill>
                  <a:srgbClr val="5B2323"/>
                </a:solidFill>
              </a:rPr>
              <a:t>had to upload in chunks manually. Server was very slow lol.</a:t>
            </a:r>
            <a:endParaRPr sz="1600" b="1" dirty="0">
              <a:solidFill>
                <a:srgbClr val="5B2323"/>
              </a:solidFill>
            </a:endParaRPr>
          </a:p>
          <a:p>
            <a:pPr marL="1371600" lvl="2" indent="-330200">
              <a:spcBef>
                <a:spcPts val="600"/>
              </a:spcBef>
              <a:buClr>
                <a:srgbClr val="5B2323"/>
              </a:buClr>
              <a:buSzPts val="1600"/>
              <a:buChar char="•"/>
            </a:pPr>
            <a:r>
              <a:rPr lang="en-US" sz="1600" b="1" dirty="0">
                <a:solidFill>
                  <a:srgbClr val="5B2323"/>
                </a:solidFill>
              </a:rPr>
              <a:t>Have it running with logs, saving model each new dataset</a:t>
            </a:r>
            <a:endParaRPr sz="1600" b="1" dirty="0">
              <a:solidFill>
                <a:srgbClr val="5B2323"/>
              </a:solidFill>
            </a:endParaRPr>
          </a:p>
          <a:p>
            <a:pPr marL="1371600" lvl="2" indent="-330200">
              <a:spcBef>
                <a:spcPts val="600"/>
              </a:spcBef>
              <a:buClr>
                <a:srgbClr val="5B2323"/>
              </a:buClr>
              <a:buSzPts val="1600"/>
              <a:buChar char="•"/>
            </a:pPr>
            <a:r>
              <a:rPr lang="en-US" sz="1600" b="1" dirty="0">
                <a:solidFill>
                  <a:srgbClr val="5B2323"/>
                </a:solidFill>
              </a:rPr>
              <a:t>Couldn’t get it to work in terminal or job-tasks with a shell script, so I’m hacking it with a Jupyter (got reported for </a:t>
            </a:r>
            <a:r>
              <a:rPr lang="en-US" sz="1600" b="1" dirty="0" err="1">
                <a:solidFill>
                  <a:srgbClr val="5B2323"/>
                </a:solidFill>
              </a:rPr>
              <a:t>chmod</a:t>
            </a:r>
            <a:r>
              <a:rPr lang="en-US" sz="1600" b="1" dirty="0">
                <a:solidFill>
                  <a:srgbClr val="5B2323"/>
                </a:solidFill>
              </a:rPr>
              <a:t>)</a:t>
            </a:r>
            <a:endParaRPr sz="1600" b="1" dirty="0">
              <a:solidFill>
                <a:srgbClr val="5B2323"/>
              </a:solidFill>
            </a:endParaRPr>
          </a:p>
          <a:p>
            <a:pPr marL="1371600" lvl="2" indent="-323850">
              <a:spcBef>
                <a:spcPts val="600"/>
              </a:spcBef>
              <a:buClr>
                <a:srgbClr val="5B2323"/>
              </a:buClr>
              <a:buSzPts val="1500"/>
              <a:buChar char="•"/>
            </a:pPr>
            <a:r>
              <a:rPr lang="en-US" sz="1500" b="1" u="sng" dirty="0">
                <a:solidFill>
                  <a:srgbClr val="5B2323"/>
                </a:solidFill>
              </a:rPr>
              <a:t>PLEASE DM/</a:t>
            </a:r>
            <a:r>
              <a:rPr lang="en-US" sz="1500" b="1" u="sng" dirty="0" err="1">
                <a:solidFill>
                  <a:srgbClr val="5B2323"/>
                </a:solidFill>
              </a:rPr>
              <a:t>lmk</a:t>
            </a:r>
            <a:r>
              <a:rPr lang="en-US" sz="1500" b="1" u="sng" dirty="0">
                <a:solidFill>
                  <a:srgbClr val="5B2323"/>
                </a:solidFill>
              </a:rPr>
              <a:t> how to better do this, couldn’t find much help on Pitt’s site</a:t>
            </a:r>
            <a:endParaRPr sz="1500" b="1" dirty="0">
              <a:solidFill>
                <a:srgbClr val="5B2323"/>
              </a:solidFill>
            </a:endParaRPr>
          </a:p>
          <a:p>
            <a:pPr marL="1371600" lvl="2" indent="-330200">
              <a:spcBef>
                <a:spcPts val="600"/>
              </a:spcBef>
              <a:buClr>
                <a:srgbClr val="5B2323"/>
              </a:buClr>
              <a:buSzPts val="1600"/>
              <a:buChar char="•"/>
            </a:pPr>
            <a:r>
              <a:rPr lang="en-US" sz="1600" b="1" dirty="0">
                <a:solidFill>
                  <a:srgbClr val="5B2323"/>
                </a:solidFill>
              </a:rPr>
              <a:t>though honestly it's running pretty fast</a:t>
            </a:r>
            <a:endParaRPr sz="1600" b="1" dirty="0">
              <a:solidFill>
                <a:srgbClr val="5B2323"/>
              </a:solidFill>
            </a:endParaRPr>
          </a:p>
          <a:p>
            <a:pPr marL="612648" lvl="1" indent="-230632">
              <a:spcBef>
                <a:spcPts val="600"/>
              </a:spcBef>
              <a:buClr>
                <a:srgbClr val="5B2323"/>
              </a:buClr>
              <a:buSzPts val="2000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After: try at formatted ‘Q&amp;A’ new dataset (first attempt)</a:t>
            </a:r>
            <a:endParaRPr sz="2000" b="1" dirty="0">
              <a:solidFill>
                <a:srgbClr val="5B2323"/>
              </a:solidFill>
            </a:endParaRPr>
          </a:p>
          <a:p>
            <a:pPr marL="612648" lvl="1" indent="-230632">
              <a:spcBef>
                <a:spcPts val="600"/>
              </a:spcBef>
              <a:buClr>
                <a:srgbClr val="5B2323"/>
              </a:buClr>
              <a:buSzPts val="2000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I’m away this week while it's running</a:t>
            </a:r>
            <a:endParaRPr sz="2000" b="1" dirty="0">
              <a:solidFill>
                <a:srgbClr val="5B2323"/>
              </a:solidFill>
            </a:endParaRPr>
          </a:p>
        </p:txBody>
      </p:sp>
      <p:pic>
        <p:nvPicPr>
          <p:cNvPr id="211" name="Google Shape;211;g2ddf112aa55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4051" y="720034"/>
            <a:ext cx="1620975" cy="17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ddf112aa55_0_45"/>
          <p:cNvSpPr txBox="1"/>
          <p:nvPr/>
        </p:nvSpPr>
        <p:spPr>
          <a:xfrm>
            <a:off x="10398691" y="1661383"/>
            <a:ext cx="16209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500" dirty="0">
                <a:solidFill>
                  <a:schemeClr val="lt1"/>
                </a:solidFill>
              </a:rPr>
              <a:t>“I can be trusted with your supercomputer”</a:t>
            </a:r>
            <a:endParaRPr sz="1500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43F19B-7500-DFDC-27A8-543A97CADBCC}"/>
              </a:ext>
            </a:extLst>
          </p:cNvPr>
          <p:cNvGrpSpPr/>
          <p:nvPr/>
        </p:nvGrpSpPr>
        <p:grpSpPr>
          <a:xfrm>
            <a:off x="6721295" y="500397"/>
            <a:ext cx="2804150" cy="725536"/>
            <a:chOff x="6721295" y="500397"/>
            <a:chExt cx="2804150" cy="725536"/>
          </a:xfrm>
        </p:grpSpPr>
        <p:pic>
          <p:nvPicPr>
            <p:cNvPr id="210" name="Google Shape;210;g2ddf112aa55_0_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21295" y="500397"/>
              <a:ext cx="2804150" cy="527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g2ddf112aa55_0_45"/>
            <p:cNvSpPr txBox="1"/>
            <p:nvPr/>
          </p:nvSpPr>
          <p:spPr>
            <a:xfrm>
              <a:off x="8493145" y="760933"/>
              <a:ext cx="979800" cy="4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900" b="1">
                  <a:solidFill>
                    <a:schemeClr val="dk1"/>
                  </a:solidFill>
                </a:rPr>
                <a:t>this x5</a:t>
              </a:r>
              <a:endParaRPr sz="1900" b="1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df112aa55_0_45"/>
          <p:cNvSpPr txBox="1">
            <a:spLocks noGrp="1"/>
          </p:cNvSpPr>
          <p:nvPr>
            <p:ph type="sldNum" idx="12"/>
          </p:nvPr>
        </p:nvSpPr>
        <p:spPr>
          <a:xfrm>
            <a:off x="5181600" y="6417332"/>
            <a:ext cx="1828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SzPts val="1200"/>
            </a:pPr>
            <a:fld id="{00000000-1234-1234-1234-123412341234}" type="slidenum">
              <a:rPr lang="en-US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pPr algn="ctr">
                <a:buSzPts val="1200"/>
              </a:pPr>
              <a:t>44</a:t>
            </a:fld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8" name="Google Shape;208;g2ddf112aa55_0_45"/>
          <p:cNvSpPr txBox="1">
            <a:spLocks noGrp="1"/>
          </p:cNvSpPr>
          <p:nvPr>
            <p:ph type="title"/>
          </p:nvPr>
        </p:nvSpPr>
        <p:spPr>
          <a:xfrm>
            <a:off x="1981200" y="277825"/>
            <a:ext cx="5658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  <a:buSzPts val="1400"/>
            </a:pPr>
            <a:r>
              <a:rPr lang="en-US" dirty="0"/>
              <a:t>7/16</a:t>
            </a:r>
            <a:endParaRPr dirty="0"/>
          </a:p>
        </p:txBody>
      </p:sp>
      <p:sp>
        <p:nvSpPr>
          <p:cNvPr id="209" name="Google Shape;209;g2ddf112aa55_0_45"/>
          <p:cNvSpPr txBox="1"/>
          <p:nvPr/>
        </p:nvSpPr>
        <p:spPr>
          <a:xfrm>
            <a:off x="0" y="1093800"/>
            <a:ext cx="8800800" cy="5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292608">
              <a:spcBef>
                <a:spcPts val="600"/>
              </a:spcBef>
              <a:buClr>
                <a:srgbClr val="0C0C0C"/>
              </a:buClr>
              <a:buSzPts val="2280"/>
              <a:buFont typeface="Noto Sans Symbols"/>
              <a:buChar char="▪"/>
            </a:pPr>
            <a:r>
              <a:rPr lang="en-US" sz="2400" b="1" dirty="0"/>
              <a:t>Progress</a:t>
            </a:r>
            <a:endParaRPr sz="2800" dirty="0"/>
          </a:p>
          <a:p>
            <a:pPr marL="612648" lvl="1" indent="-230632">
              <a:spcBef>
                <a:spcPts val="600"/>
              </a:spcBef>
              <a:buClr>
                <a:srgbClr val="5B2323"/>
              </a:buClr>
              <a:buSzPts val="2000"/>
              <a:buFont typeface="Arial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Find improvements from models trained on CRC</a:t>
            </a:r>
            <a:endParaRPr sz="2000" b="1" dirty="0">
              <a:solidFill>
                <a:srgbClr val="5B2323"/>
              </a:solidFill>
            </a:endParaRPr>
          </a:p>
          <a:p>
            <a:pPr marL="612648" lvl="1" indent="-230632">
              <a:spcBef>
                <a:spcPts val="600"/>
              </a:spcBef>
              <a:buClr>
                <a:srgbClr val="5B2323"/>
              </a:buClr>
              <a:buSzPts val="2000"/>
              <a:buFont typeface="Arial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New dataset for prompts</a:t>
            </a:r>
            <a:endParaRPr sz="2000" b="1" dirty="0">
              <a:solidFill>
                <a:srgbClr val="5B2323"/>
              </a:solidFill>
            </a:endParaRPr>
          </a:p>
          <a:p>
            <a:pPr marL="1371600" lvl="2" indent="-330200">
              <a:spcBef>
                <a:spcPts val="600"/>
              </a:spcBef>
              <a:buClr>
                <a:srgbClr val="5B2323"/>
              </a:buClr>
              <a:buSzPts val="1600"/>
              <a:buChar char="•"/>
            </a:pPr>
            <a:r>
              <a:rPr lang="en-US" sz="1600" b="1" dirty="0">
                <a:solidFill>
                  <a:srgbClr val="5B2323"/>
                </a:solidFill>
              </a:rPr>
              <a:t>The one used by </a:t>
            </a:r>
            <a:r>
              <a:rPr lang="en-US" sz="1600" b="1" u="sng" dirty="0">
                <a:solidFill>
                  <a:schemeClr val="hlink"/>
                </a:solidFill>
                <a:hlinkClick r:id="rId3"/>
              </a:rPr>
              <a:t>OpenAI from Reddit</a:t>
            </a:r>
            <a:r>
              <a:rPr lang="en-US" sz="1600" b="1" dirty="0">
                <a:solidFill>
                  <a:srgbClr val="5B2323"/>
                </a:solidFill>
              </a:rPr>
              <a:t> didn't work, took from </a:t>
            </a:r>
            <a:r>
              <a:rPr lang="en-US" sz="1600" b="1" u="sng" dirty="0" err="1">
                <a:solidFill>
                  <a:schemeClr val="hlink"/>
                </a:solidFill>
                <a:hlinkClick r:id="rId4"/>
              </a:rPr>
              <a:t>HuggingFace</a:t>
            </a:r>
            <a:endParaRPr sz="1600" b="1" dirty="0">
              <a:solidFill>
                <a:srgbClr val="5B2323"/>
              </a:solidFill>
            </a:endParaRPr>
          </a:p>
          <a:p>
            <a:pPr marL="1371600" lvl="2" indent="-330200">
              <a:spcBef>
                <a:spcPts val="600"/>
              </a:spcBef>
              <a:buClr>
                <a:srgbClr val="5B2323"/>
              </a:buClr>
              <a:buSzPts val="1600"/>
              <a:buFont typeface="Arial"/>
              <a:buChar char="•"/>
            </a:pPr>
            <a:r>
              <a:rPr lang="en-US" sz="1600" b="1" dirty="0">
                <a:solidFill>
                  <a:srgbClr val="5B2323"/>
                </a:solidFill>
              </a:rPr>
              <a:t>Finish up model v2 to train until the Expo</a:t>
            </a:r>
            <a:endParaRPr sz="1600" b="1" dirty="0">
              <a:solidFill>
                <a:srgbClr val="5B2323"/>
              </a:solidFill>
            </a:endParaRPr>
          </a:p>
          <a:p>
            <a:pPr marL="612648" lvl="1" indent="-230632">
              <a:spcBef>
                <a:spcPts val="600"/>
              </a:spcBef>
              <a:buClr>
                <a:srgbClr val="5B2323"/>
              </a:buClr>
              <a:buSzPts val="2000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While that’s running: looking into more improvements and different techniques to prepare newer models to also run till Expo</a:t>
            </a:r>
            <a:endParaRPr sz="2000" b="1" dirty="0">
              <a:solidFill>
                <a:srgbClr val="5B2323"/>
              </a:solidFill>
            </a:endParaRPr>
          </a:p>
          <a:p>
            <a:pPr marL="1371600" lvl="2" indent="-330200">
              <a:spcBef>
                <a:spcPts val="600"/>
              </a:spcBef>
              <a:buClr>
                <a:srgbClr val="5B2323"/>
              </a:buClr>
              <a:buSzPts val="1600"/>
              <a:buChar char="•"/>
            </a:pPr>
            <a:r>
              <a:rPr lang="en-US" sz="1600" b="1" dirty="0">
                <a:solidFill>
                  <a:srgbClr val="5B2323"/>
                </a:solidFill>
              </a:rPr>
              <a:t>Model v3: by-</a:t>
            </a:r>
            <a:r>
              <a:rPr lang="en-US" sz="1600" b="1" dirty="0" err="1">
                <a:solidFill>
                  <a:srgbClr val="5B2323"/>
                </a:solidFill>
              </a:rPr>
              <a:t>subword</a:t>
            </a:r>
            <a:r>
              <a:rPr lang="en-US" sz="1600" b="1" dirty="0">
                <a:solidFill>
                  <a:srgbClr val="5B2323"/>
                </a:solidFill>
              </a:rPr>
              <a:t> (compare </a:t>
            </a:r>
            <a:r>
              <a:rPr lang="en-US" sz="1600" b="1" u="sng" dirty="0">
                <a:solidFill>
                  <a:schemeClr val="hlink"/>
                </a:solidFill>
                <a:hlinkClick r:id="rId5"/>
              </a:rPr>
              <a:t>Google</a:t>
            </a:r>
            <a:r>
              <a:rPr lang="en-US" sz="1600" b="1" dirty="0">
                <a:solidFill>
                  <a:srgbClr val="5B2323"/>
                </a:solidFill>
              </a:rPr>
              <a:t> vs </a:t>
            </a:r>
            <a:r>
              <a:rPr lang="en-US" sz="1600" b="1" u="sng" dirty="0">
                <a:solidFill>
                  <a:schemeClr val="hlink"/>
                </a:solidFill>
                <a:hlinkClick r:id="rId6"/>
              </a:rPr>
              <a:t>OpenAI</a:t>
            </a:r>
            <a:r>
              <a:rPr lang="en-US" sz="1600" b="1" dirty="0">
                <a:solidFill>
                  <a:srgbClr val="5B2323"/>
                </a:solidFill>
              </a:rPr>
              <a:t>’s libraries)</a:t>
            </a:r>
            <a:endParaRPr sz="1600" b="1" dirty="0">
              <a:solidFill>
                <a:srgbClr val="5B2323"/>
              </a:solidFill>
            </a:endParaRPr>
          </a:p>
          <a:p>
            <a:pPr marL="1371600" lvl="2" indent="-330200">
              <a:spcBef>
                <a:spcPts val="600"/>
              </a:spcBef>
              <a:buClr>
                <a:srgbClr val="5B2323"/>
              </a:buClr>
              <a:buSzPts val="1600"/>
              <a:buChar char="•"/>
            </a:pPr>
            <a:r>
              <a:rPr lang="en-US" sz="1600" b="1" dirty="0">
                <a:solidFill>
                  <a:srgbClr val="5B2323"/>
                </a:solidFill>
              </a:rPr>
              <a:t>Want to compare lots of different approaches for both prep-work and actual model output</a:t>
            </a:r>
            <a:endParaRPr sz="1600" b="1" dirty="0">
              <a:solidFill>
                <a:srgbClr val="5B2323"/>
              </a:solidFill>
            </a:endParaRPr>
          </a:p>
          <a:p>
            <a:pPr marL="1828800" lvl="3" indent="-292100">
              <a:spcBef>
                <a:spcPts val="600"/>
              </a:spcBef>
              <a:buClr>
                <a:srgbClr val="5B2323"/>
              </a:buClr>
              <a:buSzPts val="1000"/>
              <a:buChar char="●"/>
            </a:pPr>
            <a:r>
              <a:rPr lang="en-US" sz="1000" b="1" dirty="0">
                <a:solidFill>
                  <a:srgbClr val="5B2323"/>
                </a:solidFill>
              </a:rPr>
              <a:t>datasets, putting together dictionaries, encoding from dictionaries</a:t>
            </a:r>
            <a:endParaRPr sz="1000" b="1" dirty="0">
              <a:solidFill>
                <a:srgbClr val="5B2323"/>
              </a:solidFill>
            </a:endParaRPr>
          </a:p>
          <a:p>
            <a:pPr marL="1828800" lvl="3" indent="-292100">
              <a:spcBef>
                <a:spcPts val="600"/>
              </a:spcBef>
              <a:buClr>
                <a:srgbClr val="5B2323"/>
              </a:buClr>
              <a:buSzPts val="1000"/>
              <a:buChar char="●"/>
            </a:pPr>
            <a:r>
              <a:rPr lang="en-US" sz="1000" b="1" dirty="0">
                <a:solidFill>
                  <a:srgbClr val="5B2323"/>
                </a:solidFill>
              </a:rPr>
              <a:t>output from ‘continue sentence’ Models (general text generation)</a:t>
            </a:r>
            <a:endParaRPr sz="1000" b="1" dirty="0">
              <a:solidFill>
                <a:srgbClr val="5B2323"/>
              </a:solidFill>
            </a:endParaRPr>
          </a:p>
          <a:p>
            <a:pPr marL="1828800" lvl="3" indent="-292100">
              <a:spcBef>
                <a:spcPts val="600"/>
              </a:spcBef>
              <a:buClr>
                <a:srgbClr val="5B2323"/>
              </a:buClr>
              <a:buSzPts val="1000"/>
              <a:buChar char="●"/>
            </a:pPr>
            <a:r>
              <a:rPr lang="en-US" sz="1000" b="1" dirty="0">
                <a:solidFill>
                  <a:srgbClr val="5B2323"/>
                </a:solidFill>
              </a:rPr>
              <a:t>output from ‘prompt’ Models</a:t>
            </a:r>
            <a:endParaRPr sz="1000" b="1" dirty="0">
              <a:solidFill>
                <a:srgbClr val="5B2323"/>
              </a:solidFill>
            </a:endParaRPr>
          </a:p>
          <a:p>
            <a:pPr marL="1828800" lvl="3" indent="-292100">
              <a:spcBef>
                <a:spcPts val="600"/>
              </a:spcBef>
              <a:buClr>
                <a:srgbClr val="5B2323"/>
              </a:buClr>
              <a:buSzPts val="1000"/>
              <a:buChar char="●"/>
            </a:pPr>
            <a:r>
              <a:rPr lang="en-US" sz="1000" b="1" dirty="0">
                <a:solidFill>
                  <a:srgbClr val="5B2323"/>
                </a:solidFill>
              </a:rPr>
              <a:t>output from Models initially trained with ‘continue sentence’ then ‘prompt’</a:t>
            </a:r>
            <a:endParaRPr sz="1000" b="1" dirty="0">
              <a:solidFill>
                <a:srgbClr val="5B2323"/>
              </a:solidFill>
            </a:endParaRPr>
          </a:p>
          <a:p>
            <a:pPr marL="1828800" lvl="3" indent="-292100">
              <a:spcBef>
                <a:spcPts val="600"/>
              </a:spcBef>
              <a:buClr>
                <a:srgbClr val="5B2323"/>
              </a:buClr>
              <a:buSzPts val="1000"/>
              <a:buChar char="●"/>
            </a:pPr>
            <a:r>
              <a:rPr lang="en-US" sz="1000" b="1" dirty="0">
                <a:solidFill>
                  <a:srgbClr val="5B2323"/>
                </a:solidFill>
              </a:rPr>
              <a:t>training of models (batch sizes, #of previous characters to reference, </a:t>
            </a:r>
            <a:r>
              <a:rPr lang="en-US" sz="1000" b="1" dirty="0" err="1">
                <a:solidFill>
                  <a:srgbClr val="5B2323"/>
                </a:solidFill>
              </a:rPr>
              <a:t>gpuVScpu</a:t>
            </a:r>
            <a:r>
              <a:rPr lang="en-US" sz="1000" b="1" dirty="0">
                <a:solidFill>
                  <a:srgbClr val="5B2323"/>
                </a:solidFill>
              </a:rPr>
              <a:t>)</a:t>
            </a:r>
            <a:endParaRPr sz="1000" b="1" dirty="0">
              <a:solidFill>
                <a:srgbClr val="5B2323"/>
              </a:solidFill>
            </a:endParaRPr>
          </a:p>
          <a:p>
            <a:pPr marL="1828800" lvl="3" indent="-292100">
              <a:spcBef>
                <a:spcPts val="600"/>
              </a:spcBef>
              <a:buClr>
                <a:srgbClr val="5B2323"/>
              </a:buClr>
              <a:buSzPts val="1000"/>
              <a:buChar char="●"/>
            </a:pPr>
            <a:r>
              <a:rPr lang="en-US" sz="1000" b="1" dirty="0">
                <a:solidFill>
                  <a:srgbClr val="5B2323"/>
                </a:solidFill>
              </a:rPr>
              <a:t>runtime and memory usage for all above</a:t>
            </a:r>
            <a:endParaRPr sz="1000" b="1" dirty="0">
              <a:solidFill>
                <a:srgbClr val="5B2323"/>
              </a:solidFill>
            </a:endParaRPr>
          </a:p>
          <a:p>
            <a:pPr marL="1828800" lvl="3" indent="-292100">
              <a:spcBef>
                <a:spcPts val="600"/>
              </a:spcBef>
              <a:buClr>
                <a:srgbClr val="5B2323"/>
              </a:buClr>
              <a:buSzPts val="1000"/>
              <a:buChar char="●"/>
            </a:pPr>
            <a:r>
              <a:rPr lang="en-US" sz="1000" b="1" dirty="0">
                <a:solidFill>
                  <a:srgbClr val="5B2323"/>
                </a:solidFill>
              </a:rPr>
              <a:t>Overhead: what worked, what was thrown out (</a:t>
            </a:r>
            <a:r>
              <a:rPr lang="en-US" sz="1000" b="1" dirty="0" err="1">
                <a:solidFill>
                  <a:srgbClr val="5B2323"/>
                </a:solidFill>
              </a:rPr>
              <a:t>dicts</a:t>
            </a:r>
            <a:r>
              <a:rPr lang="en-US" sz="1000" b="1" dirty="0">
                <a:solidFill>
                  <a:srgbClr val="5B2323"/>
                </a:solidFill>
              </a:rPr>
              <a:t>, </a:t>
            </a:r>
            <a:r>
              <a:rPr lang="en-US" sz="1000" b="1" dirty="0" err="1">
                <a:solidFill>
                  <a:srgbClr val="5B2323"/>
                </a:solidFill>
              </a:rPr>
              <a:t>cpu</a:t>
            </a:r>
            <a:r>
              <a:rPr lang="en-US" sz="1000" b="1" dirty="0">
                <a:solidFill>
                  <a:srgbClr val="5B2323"/>
                </a:solidFill>
              </a:rPr>
              <a:t>, libraries, </a:t>
            </a:r>
            <a:r>
              <a:rPr lang="en-US" sz="1000" b="1" dirty="0" err="1">
                <a:solidFill>
                  <a:srgbClr val="5B2323"/>
                </a:solidFill>
              </a:rPr>
              <a:t>etc</a:t>
            </a:r>
            <a:r>
              <a:rPr lang="en-US" sz="1000" b="1" dirty="0">
                <a:solidFill>
                  <a:srgbClr val="5B2323"/>
                </a:solidFill>
              </a:rPr>
              <a:t>)</a:t>
            </a:r>
            <a:endParaRPr sz="1000" b="1" dirty="0">
              <a:solidFill>
                <a:srgbClr val="5B2323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df112aa55_0_45"/>
          <p:cNvSpPr txBox="1">
            <a:spLocks noGrp="1"/>
          </p:cNvSpPr>
          <p:nvPr>
            <p:ph type="sldNum" idx="12"/>
          </p:nvPr>
        </p:nvSpPr>
        <p:spPr>
          <a:xfrm>
            <a:off x="5181600" y="6417332"/>
            <a:ext cx="1828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SzPts val="1200"/>
            </a:pPr>
            <a:fld id="{00000000-1234-1234-1234-123412341234}" type="slidenum">
              <a:rPr lang="en-US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pPr algn="ctr">
                <a:buSzPts val="1200"/>
              </a:pPr>
              <a:t>45</a:t>
            </a:fld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7" name="Google Shape;227;g2ddf112aa55_0_45"/>
          <p:cNvSpPr txBox="1">
            <a:spLocks noGrp="1"/>
          </p:cNvSpPr>
          <p:nvPr>
            <p:ph type="title"/>
          </p:nvPr>
        </p:nvSpPr>
        <p:spPr>
          <a:xfrm>
            <a:off x="1981200" y="277813"/>
            <a:ext cx="82296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  <a:buSzPts val="1400"/>
            </a:pPr>
            <a:r>
              <a:rPr lang="en-US" dirty="0"/>
              <a:t>7/23</a:t>
            </a:r>
            <a:endParaRPr dirty="0"/>
          </a:p>
        </p:txBody>
      </p:sp>
      <p:sp>
        <p:nvSpPr>
          <p:cNvPr id="228" name="Google Shape;228;g2ddf112aa55_0_45"/>
          <p:cNvSpPr txBox="1"/>
          <p:nvPr/>
        </p:nvSpPr>
        <p:spPr>
          <a:xfrm>
            <a:off x="320842" y="1219213"/>
            <a:ext cx="8656500" cy="53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292608">
              <a:spcBef>
                <a:spcPts val="600"/>
              </a:spcBef>
              <a:buClr>
                <a:srgbClr val="0C0C0C"/>
              </a:buClr>
              <a:buSzPts val="2280"/>
              <a:buFont typeface="Noto Sans Symbols"/>
              <a:buChar char="▪"/>
            </a:pPr>
            <a:r>
              <a:rPr lang="en-US" sz="2400" b="1" dirty="0"/>
              <a:t>Progress</a:t>
            </a:r>
            <a:endParaRPr sz="2800" dirty="0"/>
          </a:p>
          <a:p>
            <a:pPr marL="612648" lvl="1" indent="-256032">
              <a:spcBef>
                <a:spcPts val="600"/>
              </a:spcBef>
              <a:buClr>
                <a:srgbClr val="3A5DA4"/>
              </a:buClr>
              <a:buSzPts val="2000"/>
              <a:buFont typeface="Noto Sans Symbols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Dictionary: metrics on different ways of breaking down dataset</a:t>
            </a:r>
            <a:endParaRPr sz="2000" b="1" dirty="0">
              <a:solidFill>
                <a:srgbClr val="5B2323"/>
              </a:solidFill>
            </a:endParaRPr>
          </a:p>
          <a:p>
            <a:pPr marL="813816" lvl="2" indent="-144780">
              <a:spcBef>
                <a:spcPts val="600"/>
              </a:spcBef>
              <a:buClr>
                <a:srgbClr val="5B2323"/>
              </a:buClr>
              <a:buSzPts val="1500"/>
              <a:buChar char="•"/>
            </a:pPr>
            <a:r>
              <a:rPr lang="en-US" sz="1500" b="1" dirty="0" err="1">
                <a:solidFill>
                  <a:srgbClr val="5B2323"/>
                </a:solidFill>
              </a:rPr>
              <a:t>RedBlackTree</a:t>
            </a:r>
            <a:r>
              <a:rPr lang="en-US" sz="1500" b="1" dirty="0">
                <a:solidFill>
                  <a:srgbClr val="5B2323"/>
                </a:solidFill>
              </a:rPr>
              <a:t>, Balanced Tree, both by-word and by-char (do more later)</a:t>
            </a:r>
            <a:endParaRPr sz="1500" b="1" dirty="0">
              <a:solidFill>
                <a:srgbClr val="5B2323"/>
              </a:solidFill>
            </a:endParaRPr>
          </a:p>
          <a:p>
            <a:pPr marL="813816" lvl="2" indent="-144780">
              <a:spcBef>
                <a:spcPts val="600"/>
              </a:spcBef>
              <a:buClr>
                <a:srgbClr val="5B2323"/>
              </a:buClr>
              <a:buSzPts val="1500"/>
              <a:buChar char="•"/>
            </a:pPr>
            <a:r>
              <a:rPr lang="en-US" sz="1500" b="1" dirty="0">
                <a:solidFill>
                  <a:srgbClr val="5B2323"/>
                </a:solidFill>
              </a:rPr>
              <a:t>Lots of minor improvements are reruns</a:t>
            </a:r>
            <a:endParaRPr sz="1500" b="1" dirty="0">
              <a:solidFill>
                <a:srgbClr val="5B2323"/>
              </a:solidFill>
            </a:endParaRPr>
          </a:p>
          <a:p>
            <a:pPr marL="612648" lvl="1" indent="-230632">
              <a:spcBef>
                <a:spcPts val="600"/>
              </a:spcBef>
              <a:buClr>
                <a:srgbClr val="5B2323"/>
              </a:buClr>
              <a:buSzPts val="2000"/>
              <a:buFont typeface="Noto Sans Symbols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Processed current dataset to Binary arrays for faster training</a:t>
            </a:r>
            <a:endParaRPr sz="2000" b="1" dirty="0">
              <a:solidFill>
                <a:srgbClr val="5B2323"/>
              </a:solidFill>
            </a:endParaRPr>
          </a:p>
          <a:p>
            <a:pPr>
              <a:spcBef>
                <a:spcPts val="600"/>
              </a:spcBef>
            </a:pPr>
            <a:endParaRPr sz="2400" b="1" dirty="0">
              <a:solidFill>
                <a:srgbClr val="5B2323"/>
              </a:solidFill>
            </a:endParaRPr>
          </a:p>
          <a:p>
            <a:pPr marL="342900" indent="-292608">
              <a:spcBef>
                <a:spcPts val="600"/>
              </a:spcBef>
              <a:buClr>
                <a:srgbClr val="0C0C0C"/>
              </a:buClr>
              <a:buSzPts val="2280"/>
              <a:buFont typeface="Noto Sans Symbols"/>
              <a:buChar char="▪"/>
            </a:pPr>
            <a:r>
              <a:rPr lang="en-US" sz="2400" b="1" dirty="0"/>
              <a:t>Plans</a:t>
            </a:r>
            <a:endParaRPr sz="2800" dirty="0"/>
          </a:p>
          <a:p>
            <a:pPr marL="612648" lvl="1" indent="-230632">
              <a:spcBef>
                <a:spcPts val="600"/>
              </a:spcBef>
              <a:buClr>
                <a:srgbClr val="5B2323"/>
              </a:buClr>
              <a:buSzPts val="2000"/>
              <a:buFont typeface="Noto Sans Symbols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Putting together model, then train it</a:t>
            </a:r>
            <a:endParaRPr sz="2000" b="1" dirty="0">
              <a:solidFill>
                <a:srgbClr val="5B2323"/>
              </a:solidFill>
            </a:endParaRPr>
          </a:p>
          <a:p>
            <a:pPr marL="813816" lvl="2" indent="-144780">
              <a:spcBef>
                <a:spcPts val="600"/>
              </a:spcBef>
              <a:buClr>
                <a:srgbClr val="5B2323"/>
              </a:buClr>
              <a:buSzPts val="1500"/>
              <a:buChar char="•"/>
            </a:pPr>
            <a:r>
              <a:rPr lang="en-US" sz="1500" b="1" dirty="0">
                <a:solidFill>
                  <a:srgbClr val="5B2323"/>
                </a:solidFill>
              </a:rPr>
              <a:t>Starting with </a:t>
            </a:r>
            <a:r>
              <a:rPr lang="en-US" sz="1500" b="1" dirty="0" err="1">
                <a:solidFill>
                  <a:srgbClr val="5B2323"/>
                </a:solidFill>
              </a:rPr>
              <a:t>PyTorch</a:t>
            </a:r>
            <a:r>
              <a:rPr lang="en-US" sz="1500" b="1" dirty="0">
                <a:solidFill>
                  <a:srgbClr val="5B2323"/>
                </a:solidFill>
              </a:rPr>
              <a:t> (</a:t>
            </a:r>
            <a:r>
              <a:rPr lang="en-US" sz="1500" b="1" dirty="0" err="1">
                <a:solidFill>
                  <a:srgbClr val="5B2323"/>
                </a:solidFill>
              </a:rPr>
              <a:t>nanoGPT</a:t>
            </a:r>
            <a:r>
              <a:rPr lang="en-US" sz="1500" b="1" dirty="0">
                <a:solidFill>
                  <a:srgbClr val="5B2323"/>
                </a:solidFill>
              </a:rPr>
              <a:t> example)</a:t>
            </a:r>
            <a:endParaRPr sz="1500" b="1" dirty="0">
              <a:solidFill>
                <a:srgbClr val="5B2323"/>
              </a:solidFill>
            </a:endParaRPr>
          </a:p>
          <a:p>
            <a:pPr marL="813816" lvl="2" indent="-144780">
              <a:spcBef>
                <a:spcPts val="600"/>
              </a:spcBef>
              <a:buClr>
                <a:srgbClr val="5B2323"/>
              </a:buClr>
              <a:buSzPts val="1500"/>
              <a:buChar char="•"/>
            </a:pPr>
            <a:r>
              <a:rPr lang="en-US" sz="1500" b="1" dirty="0">
                <a:solidFill>
                  <a:srgbClr val="5B2323"/>
                </a:solidFill>
              </a:rPr>
              <a:t>Then TensorFlow, Hugging Face, MCM Model</a:t>
            </a:r>
            <a:endParaRPr sz="1500" b="1" dirty="0">
              <a:solidFill>
                <a:srgbClr val="5B2323"/>
              </a:solidFill>
            </a:endParaRPr>
          </a:p>
          <a:p>
            <a:pPr marL="813816" lvl="2" indent="-144780">
              <a:spcBef>
                <a:spcPts val="600"/>
              </a:spcBef>
              <a:buClr>
                <a:srgbClr val="5B2323"/>
              </a:buClr>
              <a:buSzPts val="1500"/>
              <a:buChar char="•"/>
            </a:pPr>
            <a:r>
              <a:rPr lang="en-US" sz="1500" b="1" dirty="0">
                <a:solidFill>
                  <a:srgbClr val="5B2323"/>
                </a:solidFill>
              </a:rPr>
              <a:t>Look into other methods of training it (</a:t>
            </a:r>
            <a:r>
              <a:rPr lang="en-US" sz="1500" b="1" dirty="0" err="1">
                <a:solidFill>
                  <a:srgbClr val="5B2323"/>
                </a:solidFill>
              </a:rPr>
              <a:t>cuda</a:t>
            </a:r>
            <a:r>
              <a:rPr lang="en-US" sz="1500" b="1" dirty="0">
                <a:solidFill>
                  <a:srgbClr val="5B2323"/>
                </a:solidFill>
              </a:rPr>
              <a:t> </a:t>
            </a:r>
            <a:r>
              <a:rPr lang="en-US" sz="1500" b="1" dirty="0" err="1">
                <a:solidFill>
                  <a:srgbClr val="5B2323"/>
                </a:solidFill>
              </a:rPr>
              <a:t>gpu</a:t>
            </a:r>
            <a:r>
              <a:rPr lang="en-US" sz="1500" b="1" dirty="0">
                <a:solidFill>
                  <a:srgbClr val="5B2323"/>
                </a:solidFill>
              </a:rPr>
              <a:t> acceleration, requires </a:t>
            </a:r>
            <a:r>
              <a:rPr lang="en-US" sz="1500" b="1" dirty="0" err="1">
                <a:solidFill>
                  <a:srgbClr val="5B2323"/>
                </a:solidFill>
              </a:rPr>
              <a:t>linux</a:t>
            </a:r>
            <a:r>
              <a:rPr lang="en-US" sz="1500" b="1" dirty="0">
                <a:solidFill>
                  <a:srgbClr val="5B2323"/>
                </a:solidFill>
              </a:rPr>
              <a:t>)</a:t>
            </a:r>
            <a:endParaRPr sz="1500" b="1" dirty="0">
              <a:solidFill>
                <a:srgbClr val="5B2323"/>
              </a:solidFill>
            </a:endParaRPr>
          </a:p>
          <a:p>
            <a:pPr marL="813816" lvl="2" indent="-144780">
              <a:spcBef>
                <a:spcPts val="600"/>
              </a:spcBef>
              <a:buClr>
                <a:srgbClr val="5B2323"/>
              </a:buClr>
              <a:buSzPts val="1500"/>
              <a:buChar char="•"/>
            </a:pPr>
            <a:r>
              <a:rPr lang="en-US" sz="1500" b="1" dirty="0">
                <a:solidFill>
                  <a:srgbClr val="5B2323"/>
                </a:solidFill>
              </a:rPr>
              <a:t>CRC when I’m happy with how it works, see output per iteration of model</a:t>
            </a:r>
            <a:endParaRPr sz="1500" b="1" dirty="0">
              <a:solidFill>
                <a:srgbClr val="5B2323"/>
              </a:solidFill>
            </a:endParaRPr>
          </a:p>
        </p:txBody>
      </p:sp>
      <p:pic>
        <p:nvPicPr>
          <p:cNvPr id="229" name="Google Shape;229;g2ddf112aa55_0_45"/>
          <p:cNvPicPr preferRelativeResize="0"/>
          <p:nvPr/>
        </p:nvPicPr>
        <p:blipFill rotWithShape="1">
          <a:blip r:embed="rId3">
            <a:alphaModFix/>
          </a:blip>
          <a:srcRect l="49070" t="86013" r="33362" b="7283"/>
          <a:stretch/>
        </p:blipFill>
        <p:spPr>
          <a:xfrm>
            <a:off x="5931024" y="3585565"/>
            <a:ext cx="5908730" cy="126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ddf112aa55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7038" y="1599215"/>
            <a:ext cx="1535550" cy="10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ddf112aa55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15863" y="2321170"/>
            <a:ext cx="1704975" cy="1047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1731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df112aa55_0_45"/>
          <p:cNvSpPr txBox="1">
            <a:spLocks noGrp="1"/>
          </p:cNvSpPr>
          <p:nvPr>
            <p:ph type="sldNum" idx="12"/>
          </p:nvPr>
        </p:nvSpPr>
        <p:spPr>
          <a:xfrm>
            <a:off x="5181600" y="6417332"/>
            <a:ext cx="1828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SzPts val="1200"/>
            </a:pPr>
            <a:fld id="{00000000-1234-1234-1234-123412341234}" type="slidenum">
              <a:rPr lang="en-US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pPr algn="ctr">
                <a:buSzPts val="1200"/>
              </a:pPr>
              <a:t>46</a:t>
            </a:fld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9" name="Google Shape;209;g2ddf112aa55_0_45"/>
          <p:cNvSpPr txBox="1">
            <a:spLocks noGrp="1"/>
          </p:cNvSpPr>
          <p:nvPr>
            <p:ph type="title"/>
          </p:nvPr>
        </p:nvSpPr>
        <p:spPr>
          <a:xfrm>
            <a:off x="1981200" y="277825"/>
            <a:ext cx="5658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  <a:buSzPts val="1400"/>
            </a:pPr>
            <a:r>
              <a:rPr lang="en-US" dirty="0"/>
              <a:t>7/23</a:t>
            </a:r>
            <a:br>
              <a:rPr lang="en-US" dirty="0"/>
            </a:br>
            <a:endParaRPr dirty="0"/>
          </a:p>
        </p:txBody>
      </p:sp>
      <p:sp>
        <p:nvSpPr>
          <p:cNvPr id="210" name="Google Shape;210;g2ddf112aa55_0_45"/>
          <p:cNvSpPr txBox="1"/>
          <p:nvPr/>
        </p:nvSpPr>
        <p:spPr>
          <a:xfrm>
            <a:off x="253016" y="1219225"/>
            <a:ext cx="8800800" cy="434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292608">
              <a:spcBef>
                <a:spcPts val="600"/>
              </a:spcBef>
              <a:buClr>
                <a:srgbClr val="0C0C0C"/>
              </a:buClr>
              <a:buSzPts val="2280"/>
              <a:buFont typeface="Noto Sans Symbols"/>
              <a:buChar char="▪"/>
            </a:pPr>
            <a:r>
              <a:rPr lang="en-US" sz="2400" b="1" dirty="0"/>
              <a:t>Progress</a:t>
            </a:r>
            <a:endParaRPr sz="2800" dirty="0"/>
          </a:p>
          <a:p>
            <a:pPr marL="612648" lvl="1" indent="-230632">
              <a:spcBef>
                <a:spcPts val="600"/>
              </a:spcBef>
              <a:buClr>
                <a:srgbClr val="5B2323"/>
              </a:buClr>
              <a:buSzPts val="2000"/>
              <a:buFont typeface="Arial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Added Prompt training but looking at logs it's not working</a:t>
            </a:r>
            <a:endParaRPr sz="2000" b="1" dirty="0">
              <a:solidFill>
                <a:srgbClr val="5B2323"/>
              </a:solidFill>
            </a:endParaRPr>
          </a:p>
          <a:p>
            <a:pPr marL="1371600" lvl="2" indent="-330200">
              <a:spcBef>
                <a:spcPts val="600"/>
              </a:spcBef>
              <a:buClr>
                <a:srgbClr val="5B2323"/>
              </a:buClr>
              <a:buSzPts val="1600"/>
              <a:buChar char="•"/>
            </a:pPr>
            <a:r>
              <a:rPr lang="en-US" sz="1600" b="1" dirty="0">
                <a:solidFill>
                  <a:srgbClr val="5B2323"/>
                </a:solidFill>
              </a:rPr>
              <a:t>So redoing that</a:t>
            </a:r>
            <a:endParaRPr sz="1600" b="1" dirty="0">
              <a:solidFill>
                <a:srgbClr val="5B2323"/>
              </a:solidFill>
            </a:endParaRPr>
          </a:p>
          <a:p>
            <a:pPr marL="1371600" lvl="2" indent="-330200">
              <a:spcBef>
                <a:spcPts val="600"/>
              </a:spcBef>
              <a:buClr>
                <a:srgbClr val="5B2323"/>
              </a:buClr>
              <a:buSzPts val="1600"/>
              <a:buChar char="•"/>
            </a:pPr>
            <a:r>
              <a:rPr lang="en-US" sz="1600" b="1" dirty="0">
                <a:solidFill>
                  <a:srgbClr val="5B2323"/>
                </a:solidFill>
              </a:rPr>
              <a:t>Everything's pretty much done after, just putting together graphs</a:t>
            </a:r>
            <a:endParaRPr sz="1600" b="1" dirty="0">
              <a:solidFill>
                <a:srgbClr val="5B2323"/>
              </a:solidFill>
            </a:endParaRPr>
          </a:p>
          <a:p>
            <a:pPr marL="612648" lvl="1" indent="-230632">
              <a:spcBef>
                <a:spcPts val="600"/>
              </a:spcBef>
              <a:buClr>
                <a:srgbClr val="5B2323"/>
              </a:buClr>
              <a:buSzPts val="2000"/>
              <a:buChar char="▪"/>
            </a:pPr>
            <a:r>
              <a:rPr lang="en-US" sz="2000" b="1" dirty="0">
                <a:solidFill>
                  <a:srgbClr val="5B2323"/>
                </a:solidFill>
              </a:rPr>
              <a:t>All my models are currently loaded on CRC</a:t>
            </a:r>
            <a:endParaRPr sz="2000" b="1" dirty="0">
              <a:solidFill>
                <a:srgbClr val="5B2323"/>
              </a:solidFill>
            </a:endParaRPr>
          </a:p>
          <a:p>
            <a:pPr marL="1371600" lvl="2" indent="-330200">
              <a:spcBef>
                <a:spcPts val="600"/>
              </a:spcBef>
              <a:buClr>
                <a:srgbClr val="5B2323"/>
              </a:buClr>
              <a:buSzPts val="1600"/>
              <a:buChar char="•"/>
            </a:pPr>
            <a:r>
              <a:rPr lang="en-US" sz="1600" b="1" dirty="0">
                <a:solidFill>
                  <a:srgbClr val="5B2323"/>
                </a:solidFill>
              </a:rPr>
              <a:t>Both Pretraining with ‘book’ data and just Raw Prompts</a:t>
            </a:r>
            <a:endParaRPr sz="2000" b="1" dirty="0">
              <a:solidFill>
                <a:srgbClr val="5B232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34A-A070-0788-6DA5-3A822BB0DD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</p:spTree>
    <p:extLst>
      <p:ext uri="{BB962C8B-B14F-4D97-AF65-F5344CB8AC3E}">
        <p14:creationId xmlns:p14="http://schemas.microsoft.com/office/powerpoint/2010/main" val="355957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B14D-6851-8EEC-2520-FBEFB49A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Dictionaries/Tokenizers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F715D-A5A3-70C7-D7DD-CDE321EB0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46554"/>
            <a:ext cx="10305091" cy="3335323"/>
          </a:xfrm>
        </p:spPr>
        <p:txBody>
          <a:bodyPr/>
          <a:lstStyle/>
          <a:p>
            <a:r>
              <a:rPr lang="en-US" dirty="0"/>
              <a:t>Hard for Models to process </a:t>
            </a:r>
            <a:r>
              <a:rPr lang="en-US" b="1" dirty="0"/>
              <a:t>text</a:t>
            </a:r>
          </a:p>
          <a:p>
            <a:r>
              <a:rPr lang="en-US" dirty="0"/>
              <a:t>Break down text to </a:t>
            </a:r>
            <a:r>
              <a:rPr lang="en-US" b="1" dirty="0"/>
              <a:t>numbers</a:t>
            </a:r>
          </a:p>
          <a:p>
            <a:pPr lvl="1"/>
            <a:r>
              <a:rPr lang="en-US" dirty="0"/>
              <a:t>Numbers are easier to process</a:t>
            </a:r>
          </a:p>
          <a:p>
            <a:pPr lvl="1"/>
            <a:r>
              <a:rPr lang="en-US" dirty="0"/>
              <a:t>Break parts of the text into </a:t>
            </a:r>
            <a:r>
              <a:rPr lang="en-US" b="1" dirty="0"/>
              <a:t>chunks </a:t>
            </a:r>
            <a:r>
              <a:rPr lang="en-US" dirty="0"/>
              <a:t>and assign them to a unique number (Token)</a:t>
            </a:r>
          </a:p>
          <a:p>
            <a:endParaRPr lang="en-US" sz="1100" dirty="0"/>
          </a:p>
          <a:p>
            <a:r>
              <a:rPr lang="en-US" dirty="0"/>
              <a:t>Example in a by-</a:t>
            </a:r>
            <a:r>
              <a:rPr lang="en-US" dirty="0" err="1"/>
              <a:t>Subword</a:t>
            </a:r>
            <a:r>
              <a:rPr lang="en-US" dirty="0"/>
              <a:t> Dictionary: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93B0BE-6351-2075-8F81-F6F632CA2119}"/>
              </a:ext>
            </a:extLst>
          </p:cNvPr>
          <p:cNvGrpSpPr/>
          <p:nvPr/>
        </p:nvGrpSpPr>
        <p:grpSpPr>
          <a:xfrm>
            <a:off x="374964" y="4141671"/>
            <a:ext cx="11282871" cy="2129290"/>
            <a:chOff x="374964" y="4069240"/>
            <a:chExt cx="11282871" cy="2129290"/>
          </a:xfrm>
        </p:grpSpPr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1E051809-756F-DD64-E3B9-DA79D66A9A5C}"/>
                </a:ext>
              </a:extLst>
            </p:cNvPr>
            <p:cNvSpPr txBox="1">
              <a:spLocks/>
            </p:cNvSpPr>
            <p:nvPr/>
          </p:nvSpPr>
          <p:spPr>
            <a:xfrm>
              <a:off x="374964" y="5642620"/>
              <a:ext cx="3753416" cy="555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lvl="1"/>
              <a:r>
                <a:rPr lang="en-US" dirty="0"/>
                <a:t>‘Many’ 	8607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9E76A66-5482-7029-8324-E258C63AEE2A}"/>
                </a:ext>
              </a:extLst>
            </p:cNvPr>
            <p:cNvGrpSpPr/>
            <p:nvPr/>
          </p:nvGrpSpPr>
          <p:grpSpPr>
            <a:xfrm>
              <a:off x="552270" y="4069240"/>
              <a:ext cx="11105565" cy="1488987"/>
              <a:chOff x="473206" y="4340000"/>
              <a:chExt cx="11105565" cy="148898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B5EE3EC-3EA2-C2B0-84AF-73F794E20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206" y="4340000"/>
                <a:ext cx="5622794" cy="1488987"/>
              </a:xfrm>
              <a:prstGeom prst="rect">
                <a:avLst/>
              </a:prstGeom>
              <a:ln w="28575">
                <a:solidFill>
                  <a:srgbClr val="3F6EC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89F2EFB0-6849-50BD-1AC4-615E1281431A}"/>
                  </a:ext>
                </a:extLst>
              </p:cNvPr>
              <p:cNvSpPr/>
              <p:nvPr/>
            </p:nvSpPr>
            <p:spPr>
              <a:xfrm>
                <a:off x="6184897" y="4638748"/>
                <a:ext cx="1037772" cy="798014"/>
              </a:xfrm>
              <a:prstGeom prst="rightArrow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C251E1-EFCE-0795-FE2E-242E88E0C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1567" y="4478865"/>
                <a:ext cx="4267204" cy="1117781"/>
              </a:xfrm>
              <a:prstGeom prst="rect">
                <a:avLst/>
              </a:prstGeom>
              <a:ln w="28575">
                <a:solidFill>
                  <a:srgbClr val="3F6EC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B8B5982-C29A-2DC8-A15F-249C5B0A7340}"/>
                </a:ext>
              </a:extLst>
            </p:cNvPr>
            <p:cNvSpPr/>
            <p:nvPr/>
          </p:nvSpPr>
          <p:spPr>
            <a:xfrm>
              <a:off x="2301448" y="5843506"/>
              <a:ext cx="841829" cy="12449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971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B14D-6851-8EEC-2520-FBEFB49A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Dictionaries/Tokenizers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F715D-A5A3-70C7-D7DD-CDE321EB0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Types</a:t>
            </a:r>
          </a:p>
          <a:p>
            <a:pPr lvl="1"/>
            <a:r>
              <a:rPr lang="en-US" dirty="0"/>
              <a:t>By-Word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By-Char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By-</a:t>
            </a:r>
            <a:r>
              <a:rPr lang="en-US" dirty="0" err="1"/>
              <a:t>Subword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OpenAI’s </a:t>
            </a:r>
            <a:r>
              <a:rPr lang="en-US" dirty="0" err="1"/>
              <a:t>subword</a:t>
            </a:r>
            <a:r>
              <a:rPr lang="en-US" dirty="0"/>
              <a:t> tokenizer is called ‘Tiktoken’</a:t>
            </a:r>
          </a:p>
          <a:p>
            <a:pPr lvl="2"/>
            <a:r>
              <a:rPr lang="en-US" dirty="0"/>
              <a:t>Google’s </a:t>
            </a:r>
            <a:r>
              <a:rPr lang="en-US" dirty="0" err="1"/>
              <a:t>subword</a:t>
            </a:r>
            <a:r>
              <a:rPr lang="en-US" dirty="0"/>
              <a:t> tokenizer is called ‘</a:t>
            </a:r>
            <a:r>
              <a:rPr lang="en-US" dirty="0" err="1"/>
              <a:t>SentencePiece</a:t>
            </a:r>
            <a:r>
              <a:rPr lang="en-US" dirty="0"/>
              <a:t>’ (didn’t use)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6E15C-D72D-E456-C119-A06A8C11E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80" y="3902858"/>
            <a:ext cx="7702698" cy="1465847"/>
          </a:xfrm>
          <a:prstGeom prst="rect">
            <a:avLst/>
          </a:prstGeom>
          <a:ln w="19050">
            <a:solidFill>
              <a:srgbClr val="3F6E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E51605-5613-D71D-7A78-1EC38DC3D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106" y="2284843"/>
            <a:ext cx="3019846" cy="314369"/>
          </a:xfrm>
          <a:prstGeom prst="rect">
            <a:avLst/>
          </a:prstGeom>
          <a:ln w="19050">
            <a:solidFill>
              <a:srgbClr val="3F6E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CB6F0-A335-0263-CBC7-36EEBE12F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106" y="3068600"/>
            <a:ext cx="3758910" cy="390270"/>
          </a:xfrm>
          <a:prstGeom prst="rect">
            <a:avLst/>
          </a:prstGeom>
          <a:ln w="19050">
            <a:solidFill>
              <a:srgbClr val="3F6E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960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1FFA-C2FE-771E-81D2-02B57CF36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Data Structure for making a </a:t>
            </a:r>
            <a:r>
              <a:rPr lang="en-US" dirty="0" err="1"/>
              <a:t>Dict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7A6E4-E37C-F39E-BB13-F219025F2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261" y="1128304"/>
            <a:ext cx="5388429" cy="4113652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Which </a:t>
            </a:r>
            <a:r>
              <a:rPr lang="en-US" dirty="0" err="1"/>
              <a:t>DataStruct</a:t>
            </a:r>
            <a:r>
              <a:rPr lang="en-US" dirty="0"/>
              <a:t> is the fastest to put together a dictionary of unique tokens from a dataset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Improvements</a:t>
            </a:r>
          </a:p>
          <a:p>
            <a:r>
              <a:rPr lang="en-US" dirty="0"/>
              <a:t>Sort chars by frequency</a:t>
            </a:r>
          </a:p>
          <a:p>
            <a:r>
              <a:rPr lang="en-US" dirty="0"/>
              <a:t>RAM usage</a:t>
            </a:r>
          </a:p>
        </p:txBody>
      </p:sp>
      <p:pic>
        <p:nvPicPr>
          <p:cNvPr id="7" name="Picture 6" descr="A graph with colored lines&#10;&#10;Description automatically generated">
            <a:extLst>
              <a:ext uri="{FF2B5EF4-FFF2-40B4-BE49-F238E27FC236}">
                <a16:creationId xmlns:a16="http://schemas.microsoft.com/office/drawing/2014/main" id="{339C04B4-BECC-BFC2-904E-41B34BB8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886" y="1245421"/>
            <a:ext cx="5784172" cy="4338129"/>
          </a:xfrm>
          <a:prstGeom prst="rect">
            <a:avLst/>
          </a:prstGeom>
          <a:ln w="28575">
            <a:solidFill>
              <a:srgbClr val="3F6E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2BDB9D-7B91-743B-31AC-DFDF2F30B868}"/>
              </a:ext>
            </a:extLst>
          </p:cNvPr>
          <p:cNvSpPr txBox="1">
            <a:spLocks/>
          </p:cNvSpPr>
          <p:nvPr/>
        </p:nvSpPr>
        <p:spPr>
          <a:xfrm>
            <a:off x="192261" y="5647234"/>
            <a:ext cx="11740206" cy="12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/>
              <a:t>Even though some Data Structures were able to sort the tokens by frequency, lessening the number of comparisons, </a:t>
            </a:r>
            <a:r>
              <a:rPr lang="en-US" b="1" dirty="0"/>
              <a:t>unrestricted RAM access</a:t>
            </a:r>
            <a:r>
              <a:rPr lang="en-US" dirty="0"/>
              <a:t> was faster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4840546-5BC5-B0D9-F458-D5FA24009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48" t="9505" r="33316" b="83547"/>
          <a:stretch/>
        </p:blipFill>
        <p:spPr bwMode="auto">
          <a:xfrm>
            <a:off x="427942" y="4679839"/>
            <a:ext cx="4078237" cy="903711"/>
          </a:xfrm>
          <a:prstGeom prst="rect">
            <a:avLst/>
          </a:prstGeom>
          <a:noFill/>
          <a:ln w="28575">
            <a:solidFill>
              <a:srgbClr val="3F6E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99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D65F0A-B703-3F2B-ACB1-39BE8E3D53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290710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4578</TotalTime>
  <Words>3238</Words>
  <Application>Microsoft Office PowerPoint</Application>
  <PresentationFormat>Widescreen</PresentationFormat>
  <Paragraphs>537</Paragraphs>
  <Slides>46</Slides>
  <Notes>16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Amasis MT Pro Black</vt:lpstr>
      <vt:lpstr>Arial</vt:lpstr>
      <vt:lpstr>Calibri</vt:lpstr>
      <vt:lpstr>Garamond</vt:lpstr>
      <vt:lpstr>Noto Sans Symbols</vt:lpstr>
      <vt:lpstr>Office Theme</vt:lpstr>
      <vt:lpstr>PowerPoint Presentation</vt:lpstr>
      <vt:lpstr>Data</vt:lpstr>
      <vt:lpstr>Gutenburg.org</vt:lpstr>
      <vt:lpstr>‘Question, Answer’</vt:lpstr>
      <vt:lpstr>Tokenization</vt:lpstr>
      <vt:lpstr>Dictionaries/Tokenizers</vt:lpstr>
      <vt:lpstr>Dictionaries/Tokenizers</vt:lpstr>
      <vt:lpstr>Best Data Structure for making a Dict</vt:lpstr>
      <vt:lpstr>Models</vt:lpstr>
      <vt:lpstr>Seq-Seq Model</vt:lpstr>
      <vt:lpstr>Decoder Transformer Models</vt:lpstr>
      <vt:lpstr>Transformer Pretraining</vt:lpstr>
      <vt:lpstr>Encoder-Decoder Transformer Models</vt:lpstr>
      <vt:lpstr>Decoder Model: Reworking into a Chatbot</vt:lpstr>
      <vt:lpstr>Sizes of Models</vt:lpstr>
      <vt:lpstr>Parameter?</vt:lpstr>
      <vt:lpstr>Decoder Model: Best ‘BatchSize’ Dimension</vt:lpstr>
      <vt:lpstr>Attempted Training Approaches</vt:lpstr>
      <vt:lpstr>End Results</vt:lpstr>
      <vt:lpstr>Containers</vt:lpstr>
      <vt:lpstr>Work to make work easier</vt:lpstr>
      <vt:lpstr>CRC Training</vt:lpstr>
      <vt:lpstr>CRC Training - Upkeep</vt:lpstr>
      <vt:lpstr>CRC Training</vt:lpstr>
      <vt:lpstr>Decoder Transformer (By-Char): Pretrain - Gutenburg</vt:lpstr>
      <vt:lpstr>Transformer SFT</vt:lpstr>
      <vt:lpstr>Types of Models</vt:lpstr>
      <vt:lpstr>Decoder Transformer (By-Char): SFT</vt:lpstr>
      <vt:lpstr>Decoder Transformer (By-Char): SFT</vt:lpstr>
      <vt:lpstr>Decoder Model (By-Subword): Pretrain - Gutenburg</vt:lpstr>
      <vt:lpstr>Decoder Transformer (By-Subword): SFT</vt:lpstr>
      <vt:lpstr>Decoder Transformer (By-Subword): SFT</vt:lpstr>
      <vt:lpstr>Seq-Seq Model (By-Subword) – Training</vt:lpstr>
      <vt:lpstr>Seq-Seq Model (By-Subword) – Generation</vt:lpstr>
      <vt:lpstr>Conclusion</vt:lpstr>
      <vt:lpstr>References</vt:lpstr>
      <vt:lpstr>PowerPoint Presentation</vt:lpstr>
      <vt:lpstr>Weekly Progress</vt:lpstr>
      <vt:lpstr>5/28</vt:lpstr>
      <vt:lpstr>6/4</vt:lpstr>
      <vt:lpstr>6/11</vt:lpstr>
      <vt:lpstr>6/25</vt:lpstr>
      <vt:lpstr>7/2</vt:lpstr>
      <vt:lpstr>7/16</vt:lpstr>
      <vt:lpstr>7/23</vt:lpstr>
      <vt:lpstr>7/23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George, Alan D</dc:creator>
  <cp:lastModifiedBy>Belback, Jonah Earl</cp:lastModifiedBy>
  <cp:revision>82</cp:revision>
  <cp:lastPrinted>2024-08-01T00:48:30Z</cp:lastPrinted>
  <dcterms:created xsi:type="dcterms:W3CDTF">2020-05-12T21:14:07Z</dcterms:created>
  <dcterms:modified xsi:type="dcterms:W3CDTF">2024-08-06T06:05:18Z</dcterms:modified>
</cp:coreProperties>
</file>